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77" r:id="rId6"/>
    <p:sldId id="260" r:id="rId7"/>
    <p:sldId id="261" r:id="rId8"/>
    <p:sldId id="677" r:id="rId9"/>
    <p:sldId id="274" r:id="rId10"/>
    <p:sldId id="262" r:id="rId11"/>
    <p:sldId id="263" r:id="rId12"/>
    <p:sldId id="271" r:id="rId13"/>
    <p:sldId id="278" r:id="rId14"/>
    <p:sldId id="272" r:id="rId15"/>
    <p:sldId id="273"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4660"/>
  </p:normalViewPr>
  <p:slideViewPr>
    <p:cSldViewPr snapToGrid="0">
      <p:cViewPr varScale="1">
        <p:scale>
          <a:sx n="103" d="100"/>
          <a:sy n="103" d="100"/>
        </p:scale>
        <p:origin x="114"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Heggø" userId="4132456d-9dea-4cdb-acf8-a4716b85c193" providerId="ADAL" clId="{BB7FF9C2-A04C-4A81-8513-5C8DB1157F7F}"/>
    <pc:docChg chg="undo custSel addSld delSld">
      <pc:chgData name="Ingrid Heggø" userId="4132456d-9dea-4cdb-acf8-a4716b85c193" providerId="ADAL" clId="{BB7FF9C2-A04C-4A81-8513-5C8DB1157F7F}" dt="2024-08-05T08:26:22.563" v="1" actId="680"/>
      <pc:docMkLst>
        <pc:docMk/>
      </pc:docMkLst>
      <pc:sldChg chg="new del">
        <pc:chgData name="Ingrid Heggø" userId="4132456d-9dea-4cdb-acf8-a4716b85c193" providerId="ADAL" clId="{BB7FF9C2-A04C-4A81-8513-5C8DB1157F7F}" dt="2024-08-05T08:26:22.563" v="1" actId="680"/>
        <pc:sldMkLst>
          <pc:docMk/>
          <pc:sldMk cId="3977804844" sldId="680"/>
        </pc:sldMkLst>
      </pc:sldChg>
    </pc:docChg>
  </pc:docChgLst>
  <pc:docChgLst>
    <pc:chgData name="Ingrid Heggø" userId="4132456d-9dea-4cdb-acf8-a4716b85c193" providerId="ADAL" clId="{A224A277-5D31-4AC3-9AA8-543C8A4DF42B}"/>
    <pc:docChg chg="custSel delSld modSld">
      <pc:chgData name="Ingrid Heggø" userId="4132456d-9dea-4cdb-acf8-a4716b85c193" providerId="ADAL" clId="{A224A277-5D31-4AC3-9AA8-543C8A4DF42B}" dt="2024-06-25T13:35:33.941" v="373" actId="6549"/>
      <pc:docMkLst>
        <pc:docMk/>
      </pc:docMkLst>
      <pc:sldChg chg="modSp mod">
        <pc:chgData name="Ingrid Heggø" userId="4132456d-9dea-4cdb-acf8-a4716b85c193" providerId="ADAL" clId="{A224A277-5D31-4AC3-9AA8-543C8A4DF42B}" dt="2024-06-25T13:35:33.941" v="373" actId="6549"/>
        <pc:sldMkLst>
          <pc:docMk/>
          <pc:sldMk cId="2671774357" sldId="262"/>
        </pc:sldMkLst>
        <pc:spChg chg="mod">
          <ac:chgData name="Ingrid Heggø" userId="4132456d-9dea-4cdb-acf8-a4716b85c193" providerId="ADAL" clId="{A224A277-5D31-4AC3-9AA8-543C8A4DF42B}" dt="2024-06-25T13:35:33.941" v="373" actId="6549"/>
          <ac:spMkLst>
            <pc:docMk/>
            <pc:sldMk cId="2671774357" sldId="262"/>
            <ac:spMk id="3" creationId="{ADBA59BE-3BE4-4528-BDE2-148E251C0852}"/>
          </ac:spMkLst>
        </pc:spChg>
        <pc:spChg chg="mod">
          <ac:chgData name="Ingrid Heggø" userId="4132456d-9dea-4cdb-acf8-a4716b85c193" providerId="ADAL" clId="{A224A277-5D31-4AC3-9AA8-543C8A4DF42B}" dt="2024-06-25T13:33:14.335" v="79" actId="27636"/>
          <ac:spMkLst>
            <pc:docMk/>
            <pc:sldMk cId="2671774357" sldId="262"/>
            <ac:spMk id="10" creationId="{978DC75B-0201-4D4C-8364-3C821F4DB659}"/>
          </ac:spMkLst>
        </pc:spChg>
        <pc:spChg chg="mod">
          <ac:chgData name="Ingrid Heggø" userId="4132456d-9dea-4cdb-acf8-a4716b85c193" providerId="ADAL" clId="{A224A277-5D31-4AC3-9AA8-543C8A4DF42B}" dt="2024-06-25T08:11:24.032" v="70" actId="20577"/>
          <ac:spMkLst>
            <pc:docMk/>
            <pc:sldMk cId="2671774357" sldId="262"/>
            <ac:spMk id="59" creationId="{2E816474-25BD-4948-B057-2A30EA2FC342}"/>
          </ac:spMkLst>
        </pc:spChg>
      </pc:sldChg>
      <pc:sldChg chg="del">
        <pc:chgData name="Ingrid Heggø" userId="4132456d-9dea-4cdb-acf8-a4716b85c193" providerId="ADAL" clId="{A224A277-5D31-4AC3-9AA8-543C8A4DF42B}" dt="2024-06-25T08:09:42.333" v="68" actId="47"/>
        <pc:sldMkLst>
          <pc:docMk/>
          <pc:sldMk cId="694333802" sldId="270"/>
        </pc:sldMkLst>
      </pc:sldChg>
      <pc:sldChg chg="modSp mod">
        <pc:chgData name="Ingrid Heggø" userId="4132456d-9dea-4cdb-acf8-a4716b85c193" providerId="ADAL" clId="{A224A277-5D31-4AC3-9AA8-543C8A4DF42B}" dt="2024-06-25T08:12:12.124" v="72" actId="20577"/>
        <pc:sldMkLst>
          <pc:docMk/>
          <pc:sldMk cId="3216976710" sldId="678"/>
        </pc:sldMkLst>
        <pc:spChg chg="mod">
          <ac:chgData name="Ingrid Heggø" userId="4132456d-9dea-4cdb-acf8-a4716b85c193" providerId="ADAL" clId="{A224A277-5D31-4AC3-9AA8-543C8A4DF42B}" dt="2024-06-25T08:12:12.124" v="72" actId="20577"/>
          <ac:spMkLst>
            <pc:docMk/>
            <pc:sldMk cId="3216976710" sldId="678"/>
            <ac:spMk id="4" creationId="{8FF26A19-D5C6-4A2E-B725-69826E1D0B84}"/>
          </ac:spMkLst>
        </pc:spChg>
      </pc:sldChg>
      <pc:sldChg chg="modSp mod">
        <pc:chgData name="Ingrid Heggø" userId="4132456d-9dea-4cdb-acf8-a4716b85c193" providerId="ADAL" clId="{A224A277-5D31-4AC3-9AA8-543C8A4DF42B}" dt="2024-06-25T08:14:26.978" v="75" actId="313"/>
        <pc:sldMkLst>
          <pc:docMk/>
          <pc:sldMk cId="3793783609" sldId="679"/>
        </pc:sldMkLst>
        <pc:spChg chg="mod">
          <ac:chgData name="Ingrid Heggø" userId="4132456d-9dea-4cdb-acf8-a4716b85c193" providerId="ADAL" clId="{A224A277-5D31-4AC3-9AA8-543C8A4DF42B}" dt="2024-06-25T08:12:19.018" v="74" actId="20577"/>
          <ac:spMkLst>
            <pc:docMk/>
            <pc:sldMk cId="3793783609" sldId="679"/>
            <ac:spMk id="4" creationId="{8FF26A19-D5C6-4A2E-B725-69826E1D0B84}"/>
          </ac:spMkLst>
        </pc:spChg>
        <pc:graphicFrameChg chg="modGraphic">
          <ac:chgData name="Ingrid Heggø" userId="4132456d-9dea-4cdb-acf8-a4716b85c193" providerId="ADAL" clId="{A224A277-5D31-4AC3-9AA8-543C8A4DF42B}" dt="2024-06-25T08:14:26.978" v="75" actId="313"/>
          <ac:graphicFrameMkLst>
            <pc:docMk/>
            <pc:sldMk cId="3793783609" sldId="679"/>
            <ac:graphicFrameMk id="6" creationId="{19C72E17-18CC-4533-BFE7-5368AA8ACE99}"/>
          </ac:graphicFrameMkLst>
        </pc:graphicFrameChg>
      </pc:sldChg>
      <pc:sldChg chg="del">
        <pc:chgData name="Ingrid Heggø" userId="4132456d-9dea-4cdb-acf8-a4716b85c193" providerId="ADAL" clId="{A224A277-5D31-4AC3-9AA8-543C8A4DF42B}" dt="2024-06-25T08:09:27.629" v="67" actId="47"/>
        <pc:sldMkLst>
          <pc:docMk/>
          <pc:sldMk cId="74191875" sldId="680"/>
        </pc:sldMkLst>
      </pc:sldChg>
    </pc:docChg>
  </pc:docChgLst>
  <pc:docChgLst>
    <pc:chgData name="Ingrid Heggø" userId="4132456d-9dea-4cdb-acf8-a4716b85c193" providerId="ADAL" clId="{8E31976C-0433-4367-80BF-0C9E72BE471B}"/>
    <pc:docChg chg="delSld">
      <pc:chgData name="Ingrid Heggø" userId="4132456d-9dea-4cdb-acf8-a4716b85c193" providerId="ADAL" clId="{8E31976C-0433-4367-80BF-0C9E72BE471B}" dt="2024-08-28T10:32:48.755" v="1" actId="47"/>
      <pc:docMkLst>
        <pc:docMk/>
      </pc:docMkLst>
      <pc:sldChg chg="del">
        <pc:chgData name="Ingrid Heggø" userId="4132456d-9dea-4cdb-acf8-a4716b85c193" providerId="ADAL" clId="{8E31976C-0433-4367-80BF-0C9E72BE471B}" dt="2024-08-28T10:32:46.477" v="0" actId="47"/>
        <pc:sldMkLst>
          <pc:docMk/>
          <pc:sldMk cId="3216976710" sldId="678"/>
        </pc:sldMkLst>
      </pc:sldChg>
      <pc:sldChg chg="del">
        <pc:chgData name="Ingrid Heggø" userId="4132456d-9dea-4cdb-acf8-a4716b85c193" providerId="ADAL" clId="{8E31976C-0433-4367-80BF-0C9E72BE471B}" dt="2024-08-28T10:32:48.755" v="1" actId="47"/>
        <pc:sldMkLst>
          <pc:docMk/>
          <pc:sldMk cId="3793783609" sldId="67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B45B37-4E75-40FC-BFD9-D812792503C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A234232E-EE8A-473E-9C44-9A15337F5E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AFB79FDC-B913-442C-916E-BC160B2A3479}"/>
              </a:ext>
            </a:extLst>
          </p:cNvPr>
          <p:cNvSpPr>
            <a:spLocks noGrp="1"/>
          </p:cNvSpPr>
          <p:nvPr>
            <p:ph type="dt" sz="half" idx="10"/>
          </p:nvPr>
        </p:nvSpPr>
        <p:spPr/>
        <p:txBody>
          <a:bodyPr/>
          <a:lstStyle/>
          <a:p>
            <a:fld id="{2EE2D373-4782-471C-B8D5-D33F02D9D80E}" type="datetimeFigureOut">
              <a:rPr lang="nb-NO" smtClean="0"/>
              <a:t>28.08.2024</a:t>
            </a:fld>
            <a:endParaRPr lang="nb-NO"/>
          </a:p>
        </p:txBody>
      </p:sp>
      <p:sp>
        <p:nvSpPr>
          <p:cNvPr id="5" name="Plassholder for bunntekst 4">
            <a:extLst>
              <a:ext uri="{FF2B5EF4-FFF2-40B4-BE49-F238E27FC236}">
                <a16:creationId xmlns:a16="http://schemas.microsoft.com/office/drawing/2014/main" id="{89B79B16-B48C-4CF7-BF8D-C5BAD1A3769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087168C-3E8A-4F8F-865A-9A6EAF776D46}"/>
              </a:ext>
            </a:extLst>
          </p:cNvPr>
          <p:cNvSpPr>
            <a:spLocks noGrp="1"/>
          </p:cNvSpPr>
          <p:nvPr>
            <p:ph type="sldNum" sz="quarter" idx="12"/>
          </p:nvPr>
        </p:nvSpPr>
        <p:spPr/>
        <p:txBody>
          <a:bodyPr/>
          <a:lstStyle/>
          <a:p>
            <a:fld id="{FE6C822D-B4A5-466A-91AF-5782A1E4EAA5}" type="slidenum">
              <a:rPr lang="nb-NO" smtClean="0"/>
              <a:t>‹#›</a:t>
            </a:fld>
            <a:endParaRPr lang="nb-NO"/>
          </a:p>
        </p:txBody>
      </p:sp>
    </p:spTree>
    <p:extLst>
      <p:ext uri="{BB962C8B-B14F-4D97-AF65-F5344CB8AC3E}">
        <p14:creationId xmlns:p14="http://schemas.microsoft.com/office/powerpoint/2010/main" val="3049846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985476-73FA-427E-AE60-5FD4C3FEFA7D}"/>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ADA203E-AA82-4B92-9F92-ED598898D7AB}"/>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6F1918B-5B60-4E46-BDB0-16ED4709426E}"/>
              </a:ext>
            </a:extLst>
          </p:cNvPr>
          <p:cNvSpPr>
            <a:spLocks noGrp="1"/>
          </p:cNvSpPr>
          <p:nvPr>
            <p:ph type="dt" sz="half" idx="10"/>
          </p:nvPr>
        </p:nvSpPr>
        <p:spPr/>
        <p:txBody>
          <a:bodyPr/>
          <a:lstStyle/>
          <a:p>
            <a:fld id="{2EE2D373-4782-471C-B8D5-D33F02D9D80E}" type="datetimeFigureOut">
              <a:rPr lang="nb-NO" smtClean="0"/>
              <a:t>28.08.2024</a:t>
            </a:fld>
            <a:endParaRPr lang="nb-NO"/>
          </a:p>
        </p:txBody>
      </p:sp>
      <p:sp>
        <p:nvSpPr>
          <p:cNvPr id="5" name="Plassholder for bunntekst 4">
            <a:extLst>
              <a:ext uri="{FF2B5EF4-FFF2-40B4-BE49-F238E27FC236}">
                <a16:creationId xmlns:a16="http://schemas.microsoft.com/office/drawing/2014/main" id="{ECF3042A-7004-4E1A-B61B-24BF24D884F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C8EBFA7-3C4D-4A38-8229-D571B2BFD902}"/>
              </a:ext>
            </a:extLst>
          </p:cNvPr>
          <p:cNvSpPr>
            <a:spLocks noGrp="1"/>
          </p:cNvSpPr>
          <p:nvPr>
            <p:ph type="sldNum" sz="quarter" idx="12"/>
          </p:nvPr>
        </p:nvSpPr>
        <p:spPr/>
        <p:txBody>
          <a:bodyPr/>
          <a:lstStyle/>
          <a:p>
            <a:fld id="{FE6C822D-B4A5-466A-91AF-5782A1E4EAA5}" type="slidenum">
              <a:rPr lang="nb-NO" smtClean="0"/>
              <a:t>‹#›</a:t>
            </a:fld>
            <a:endParaRPr lang="nb-NO"/>
          </a:p>
        </p:txBody>
      </p:sp>
    </p:spTree>
    <p:extLst>
      <p:ext uri="{BB962C8B-B14F-4D97-AF65-F5344CB8AC3E}">
        <p14:creationId xmlns:p14="http://schemas.microsoft.com/office/powerpoint/2010/main" val="317221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F5A9CE2-53C9-491E-B8AB-7DFE08ECE2A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D9C5B577-CB78-40AC-8BC6-BAA60B6444AC}"/>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72B0D2A-10F3-40B9-B890-26DCD461F04F}"/>
              </a:ext>
            </a:extLst>
          </p:cNvPr>
          <p:cNvSpPr>
            <a:spLocks noGrp="1"/>
          </p:cNvSpPr>
          <p:nvPr>
            <p:ph type="dt" sz="half" idx="10"/>
          </p:nvPr>
        </p:nvSpPr>
        <p:spPr/>
        <p:txBody>
          <a:bodyPr/>
          <a:lstStyle/>
          <a:p>
            <a:fld id="{2EE2D373-4782-471C-B8D5-D33F02D9D80E}" type="datetimeFigureOut">
              <a:rPr lang="nb-NO" smtClean="0"/>
              <a:t>28.08.2024</a:t>
            </a:fld>
            <a:endParaRPr lang="nb-NO"/>
          </a:p>
        </p:txBody>
      </p:sp>
      <p:sp>
        <p:nvSpPr>
          <p:cNvPr id="5" name="Plassholder for bunntekst 4">
            <a:extLst>
              <a:ext uri="{FF2B5EF4-FFF2-40B4-BE49-F238E27FC236}">
                <a16:creationId xmlns:a16="http://schemas.microsoft.com/office/drawing/2014/main" id="{65D585A8-89C1-4F8E-B959-33229F9B1F7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BBCAC8E-0024-4622-AFB4-E6FE7AD64CEF}"/>
              </a:ext>
            </a:extLst>
          </p:cNvPr>
          <p:cNvSpPr>
            <a:spLocks noGrp="1"/>
          </p:cNvSpPr>
          <p:nvPr>
            <p:ph type="sldNum" sz="quarter" idx="12"/>
          </p:nvPr>
        </p:nvSpPr>
        <p:spPr/>
        <p:txBody>
          <a:bodyPr/>
          <a:lstStyle/>
          <a:p>
            <a:fld id="{FE6C822D-B4A5-466A-91AF-5782A1E4EAA5}" type="slidenum">
              <a:rPr lang="nb-NO" smtClean="0"/>
              <a:t>‹#›</a:t>
            </a:fld>
            <a:endParaRPr lang="nb-NO"/>
          </a:p>
        </p:txBody>
      </p:sp>
    </p:spTree>
    <p:extLst>
      <p:ext uri="{BB962C8B-B14F-4D97-AF65-F5344CB8AC3E}">
        <p14:creationId xmlns:p14="http://schemas.microsoft.com/office/powerpoint/2010/main" val="2838384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ing og tekstfelt. 1 spalte">
    <p:bg bwMode="gray">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134E2B-56D6-4554-B4FD-76E3FAA6B9E8}"/>
              </a:ext>
            </a:extLst>
          </p:cNvPr>
          <p:cNvSpPr>
            <a:spLocks noGrp="1"/>
          </p:cNvSpPr>
          <p:nvPr>
            <p:ph type="title" hasCustomPrompt="1"/>
          </p:nvPr>
        </p:nvSpPr>
        <p:spPr/>
        <p:txBody>
          <a:bodyPr/>
          <a:lstStyle>
            <a:lvl1pPr>
              <a:defRPr/>
            </a:lvl1pPr>
          </a:lstStyle>
          <a:p>
            <a:r>
              <a:rPr lang="nb-NO" dirty="0"/>
              <a:t>Klikk for å legge til en tittel</a:t>
            </a:r>
          </a:p>
        </p:txBody>
      </p:sp>
      <p:sp>
        <p:nvSpPr>
          <p:cNvPr id="5" name="Subtitle 2"/>
          <p:cNvSpPr>
            <a:spLocks noGrp="1"/>
          </p:cNvSpPr>
          <p:nvPr>
            <p:ph type="subTitle" idx="1" hasCustomPrompt="1"/>
          </p:nvPr>
        </p:nvSpPr>
        <p:spPr bwMode="gray">
          <a:xfrm>
            <a:off x="431799" y="1429410"/>
            <a:ext cx="11325600" cy="221599"/>
          </a:xfrm>
          <a:prstGeom prst="rect">
            <a:avLst/>
          </a:prstGeom>
        </p:spPr>
        <p:txBody>
          <a:bodyPr wrap="square" lIns="0" tIns="0" rIns="0" bIns="0" anchor="t">
            <a:no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8" name="Content Placeholder 7"/>
          <p:cNvSpPr>
            <a:spLocks noGrp="1"/>
          </p:cNvSpPr>
          <p:nvPr>
            <p:ph sz="quarter" idx="16" hasCustomPrompt="1"/>
          </p:nvPr>
        </p:nvSpPr>
        <p:spPr>
          <a:xfrm>
            <a:off x="431805" y="1836000"/>
            <a:ext cx="11325600" cy="4003300"/>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3" name="Date Placeholder 2"/>
          <p:cNvSpPr>
            <a:spLocks noGrp="1"/>
          </p:cNvSpPr>
          <p:nvPr>
            <p:ph type="dt" sz="half" idx="14"/>
          </p:nvPr>
        </p:nvSpPr>
        <p:spPr/>
        <p:txBody>
          <a:bodyPr/>
          <a:lstStyle/>
          <a:p>
            <a:endParaRPr lang="nb-NO" dirty="0"/>
          </a:p>
        </p:txBody>
      </p:sp>
      <p:sp>
        <p:nvSpPr>
          <p:cNvPr id="4" name="FLD_ClientNamePresentationTitle"/>
          <p:cNvSpPr>
            <a:spLocks noGrp="1"/>
          </p:cNvSpPr>
          <p:nvPr>
            <p:ph type="ftr" sz="quarter" idx="15"/>
          </p:nvPr>
        </p:nvSpPr>
        <p:spPr/>
        <p:txBody>
          <a:bodyPr/>
          <a:lstStyle/>
          <a:p>
            <a:r>
              <a:rPr lang="nb-NO"/>
              <a:t>Kundenavn/mottaker - Tittel </a:t>
            </a:r>
            <a:endParaRPr lang="nb-NO" dirty="0"/>
          </a:p>
        </p:txBody>
      </p:sp>
      <p:sp>
        <p:nvSpPr>
          <p:cNvPr id="10" name="Slide Number Placeholder 7"/>
          <p:cNvSpPr>
            <a:spLocks noGrp="1"/>
          </p:cNvSpPr>
          <p:nvPr>
            <p:ph type="sldNum" sz="quarter" idx="19"/>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1968010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C60CDC-7EFC-4C7C-AEAC-3E1DA4D2867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6C59B88-F9F8-4130-B5F2-FEF122CB45C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BC0627E-F61B-4BE4-806B-CD06BECBA67D}"/>
              </a:ext>
            </a:extLst>
          </p:cNvPr>
          <p:cNvSpPr>
            <a:spLocks noGrp="1"/>
          </p:cNvSpPr>
          <p:nvPr>
            <p:ph type="dt" sz="half" idx="10"/>
          </p:nvPr>
        </p:nvSpPr>
        <p:spPr/>
        <p:txBody>
          <a:bodyPr/>
          <a:lstStyle/>
          <a:p>
            <a:fld id="{2EE2D373-4782-471C-B8D5-D33F02D9D80E}" type="datetimeFigureOut">
              <a:rPr lang="nb-NO" smtClean="0"/>
              <a:t>28.08.2024</a:t>
            </a:fld>
            <a:endParaRPr lang="nb-NO"/>
          </a:p>
        </p:txBody>
      </p:sp>
      <p:sp>
        <p:nvSpPr>
          <p:cNvPr id="5" name="Plassholder for bunntekst 4">
            <a:extLst>
              <a:ext uri="{FF2B5EF4-FFF2-40B4-BE49-F238E27FC236}">
                <a16:creationId xmlns:a16="http://schemas.microsoft.com/office/drawing/2014/main" id="{9CC8D4C0-736B-4EA7-BD40-D3FD4C9009A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73C21C6-5E27-4D6A-9EE1-525772C42D0E}"/>
              </a:ext>
            </a:extLst>
          </p:cNvPr>
          <p:cNvSpPr>
            <a:spLocks noGrp="1"/>
          </p:cNvSpPr>
          <p:nvPr>
            <p:ph type="sldNum" sz="quarter" idx="12"/>
          </p:nvPr>
        </p:nvSpPr>
        <p:spPr/>
        <p:txBody>
          <a:bodyPr/>
          <a:lstStyle/>
          <a:p>
            <a:fld id="{FE6C822D-B4A5-466A-91AF-5782A1E4EAA5}" type="slidenum">
              <a:rPr lang="nb-NO" smtClean="0"/>
              <a:t>‹#›</a:t>
            </a:fld>
            <a:endParaRPr lang="nb-NO"/>
          </a:p>
        </p:txBody>
      </p:sp>
    </p:spTree>
    <p:extLst>
      <p:ext uri="{BB962C8B-B14F-4D97-AF65-F5344CB8AC3E}">
        <p14:creationId xmlns:p14="http://schemas.microsoft.com/office/powerpoint/2010/main" val="405781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3C9E8A-A980-4336-8F2C-9EE601BD5E4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E2BF850-A0AB-4647-9A76-8FE3C83A0F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A96D1D38-348B-49AF-A436-C04BD34FC678}"/>
              </a:ext>
            </a:extLst>
          </p:cNvPr>
          <p:cNvSpPr>
            <a:spLocks noGrp="1"/>
          </p:cNvSpPr>
          <p:nvPr>
            <p:ph type="dt" sz="half" idx="10"/>
          </p:nvPr>
        </p:nvSpPr>
        <p:spPr/>
        <p:txBody>
          <a:bodyPr/>
          <a:lstStyle/>
          <a:p>
            <a:fld id="{2EE2D373-4782-471C-B8D5-D33F02D9D80E}" type="datetimeFigureOut">
              <a:rPr lang="nb-NO" smtClean="0"/>
              <a:t>28.08.2024</a:t>
            </a:fld>
            <a:endParaRPr lang="nb-NO"/>
          </a:p>
        </p:txBody>
      </p:sp>
      <p:sp>
        <p:nvSpPr>
          <p:cNvPr id="5" name="Plassholder for bunntekst 4">
            <a:extLst>
              <a:ext uri="{FF2B5EF4-FFF2-40B4-BE49-F238E27FC236}">
                <a16:creationId xmlns:a16="http://schemas.microsoft.com/office/drawing/2014/main" id="{7C4EA8B6-7D05-4CEF-8527-8595EE509CC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DA9E1BA-6382-4735-AE83-A3817918D70A}"/>
              </a:ext>
            </a:extLst>
          </p:cNvPr>
          <p:cNvSpPr>
            <a:spLocks noGrp="1"/>
          </p:cNvSpPr>
          <p:nvPr>
            <p:ph type="sldNum" sz="quarter" idx="12"/>
          </p:nvPr>
        </p:nvSpPr>
        <p:spPr/>
        <p:txBody>
          <a:bodyPr/>
          <a:lstStyle/>
          <a:p>
            <a:fld id="{FE6C822D-B4A5-466A-91AF-5782A1E4EAA5}" type="slidenum">
              <a:rPr lang="nb-NO" smtClean="0"/>
              <a:t>‹#›</a:t>
            </a:fld>
            <a:endParaRPr lang="nb-NO"/>
          </a:p>
        </p:txBody>
      </p:sp>
    </p:spTree>
    <p:extLst>
      <p:ext uri="{BB962C8B-B14F-4D97-AF65-F5344CB8AC3E}">
        <p14:creationId xmlns:p14="http://schemas.microsoft.com/office/powerpoint/2010/main" val="316707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95359D-7D38-498F-AE04-F5734AADE02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9D202C2-8895-4C6E-8F32-B847B811D9B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8BD46EED-C460-4176-A988-72D8C1C014F6}"/>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4EED50B-D1C3-45EC-BA6D-CD242C1F208C}"/>
              </a:ext>
            </a:extLst>
          </p:cNvPr>
          <p:cNvSpPr>
            <a:spLocks noGrp="1"/>
          </p:cNvSpPr>
          <p:nvPr>
            <p:ph type="dt" sz="half" idx="10"/>
          </p:nvPr>
        </p:nvSpPr>
        <p:spPr/>
        <p:txBody>
          <a:bodyPr/>
          <a:lstStyle/>
          <a:p>
            <a:fld id="{2EE2D373-4782-471C-B8D5-D33F02D9D80E}" type="datetimeFigureOut">
              <a:rPr lang="nb-NO" smtClean="0"/>
              <a:t>28.08.2024</a:t>
            </a:fld>
            <a:endParaRPr lang="nb-NO"/>
          </a:p>
        </p:txBody>
      </p:sp>
      <p:sp>
        <p:nvSpPr>
          <p:cNvPr id="6" name="Plassholder for bunntekst 5">
            <a:extLst>
              <a:ext uri="{FF2B5EF4-FFF2-40B4-BE49-F238E27FC236}">
                <a16:creationId xmlns:a16="http://schemas.microsoft.com/office/drawing/2014/main" id="{FD50604E-7FB8-4F7F-814A-A9BB368CF97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E3F69D2-393B-4F4C-95F0-E5CE9CC25CD3}"/>
              </a:ext>
            </a:extLst>
          </p:cNvPr>
          <p:cNvSpPr>
            <a:spLocks noGrp="1"/>
          </p:cNvSpPr>
          <p:nvPr>
            <p:ph type="sldNum" sz="quarter" idx="12"/>
          </p:nvPr>
        </p:nvSpPr>
        <p:spPr/>
        <p:txBody>
          <a:bodyPr/>
          <a:lstStyle/>
          <a:p>
            <a:fld id="{FE6C822D-B4A5-466A-91AF-5782A1E4EAA5}" type="slidenum">
              <a:rPr lang="nb-NO" smtClean="0"/>
              <a:t>‹#›</a:t>
            </a:fld>
            <a:endParaRPr lang="nb-NO"/>
          </a:p>
        </p:txBody>
      </p:sp>
    </p:spTree>
    <p:extLst>
      <p:ext uri="{BB962C8B-B14F-4D97-AF65-F5344CB8AC3E}">
        <p14:creationId xmlns:p14="http://schemas.microsoft.com/office/powerpoint/2010/main" val="54367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F6E551-A431-4E3C-AD46-1606F3D42C49}"/>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22F58A0F-5714-4BED-9097-9B703F086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EF82262-767A-4BE4-828F-58D31579D64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BFDBD34-E59F-4CB7-9DDC-4FD6371DA2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78C0BDF-5D4D-4E22-8F23-06989D7ABDB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B0F883F-E854-4044-B5DF-02477EB56687}"/>
              </a:ext>
            </a:extLst>
          </p:cNvPr>
          <p:cNvSpPr>
            <a:spLocks noGrp="1"/>
          </p:cNvSpPr>
          <p:nvPr>
            <p:ph type="dt" sz="half" idx="10"/>
          </p:nvPr>
        </p:nvSpPr>
        <p:spPr/>
        <p:txBody>
          <a:bodyPr/>
          <a:lstStyle/>
          <a:p>
            <a:fld id="{2EE2D373-4782-471C-B8D5-D33F02D9D80E}" type="datetimeFigureOut">
              <a:rPr lang="nb-NO" smtClean="0"/>
              <a:t>28.08.2024</a:t>
            </a:fld>
            <a:endParaRPr lang="nb-NO"/>
          </a:p>
        </p:txBody>
      </p:sp>
      <p:sp>
        <p:nvSpPr>
          <p:cNvPr id="8" name="Plassholder for bunntekst 7">
            <a:extLst>
              <a:ext uri="{FF2B5EF4-FFF2-40B4-BE49-F238E27FC236}">
                <a16:creationId xmlns:a16="http://schemas.microsoft.com/office/drawing/2014/main" id="{C15957AC-4022-43A2-B228-75A6FBC1A43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A075AA11-3E79-4EDF-8327-56EA83B4F6D7}"/>
              </a:ext>
            </a:extLst>
          </p:cNvPr>
          <p:cNvSpPr>
            <a:spLocks noGrp="1"/>
          </p:cNvSpPr>
          <p:nvPr>
            <p:ph type="sldNum" sz="quarter" idx="12"/>
          </p:nvPr>
        </p:nvSpPr>
        <p:spPr/>
        <p:txBody>
          <a:bodyPr/>
          <a:lstStyle/>
          <a:p>
            <a:fld id="{FE6C822D-B4A5-466A-91AF-5782A1E4EAA5}" type="slidenum">
              <a:rPr lang="nb-NO" smtClean="0"/>
              <a:t>‹#›</a:t>
            </a:fld>
            <a:endParaRPr lang="nb-NO"/>
          </a:p>
        </p:txBody>
      </p:sp>
    </p:spTree>
    <p:extLst>
      <p:ext uri="{BB962C8B-B14F-4D97-AF65-F5344CB8AC3E}">
        <p14:creationId xmlns:p14="http://schemas.microsoft.com/office/powerpoint/2010/main" val="370781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38C16A-724B-4EDF-B3F9-4C2A19ED5160}"/>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50804D9-4C31-42C7-BFC9-21EC0F630441}"/>
              </a:ext>
            </a:extLst>
          </p:cNvPr>
          <p:cNvSpPr>
            <a:spLocks noGrp="1"/>
          </p:cNvSpPr>
          <p:nvPr>
            <p:ph type="dt" sz="half" idx="10"/>
          </p:nvPr>
        </p:nvSpPr>
        <p:spPr/>
        <p:txBody>
          <a:bodyPr/>
          <a:lstStyle/>
          <a:p>
            <a:fld id="{2EE2D373-4782-471C-B8D5-D33F02D9D80E}" type="datetimeFigureOut">
              <a:rPr lang="nb-NO" smtClean="0"/>
              <a:t>28.08.2024</a:t>
            </a:fld>
            <a:endParaRPr lang="nb-NO"/>
          </a:p>
        </p:txBody>
      </p:sp>
      <p:sp>
        <p:nvSpPr>
          <p:cNvPr id="4" name="Plassholder for bunntekst 3">
            <a:extLst>
              <a:ext uri="{FF2B5EF4-FFF2-40B4-BE49-F238E27FC236}">
                <a16:creationId xmlns:a16="http://schemas.microsoft.com/office/drawing/2014/main" id="{3CC8661C-2693-42DC-BA99-76FF53318F5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D36AA9A7-9ABE-403D-9A76-591716842116}"/>
              </a:ext>
            </a:extLst>
          </p:cNvPr>
          <p:cNvSpPr>
            <a:spLocks noGrp="1"/>
          </p:cNvSpPr>
          <p:nvPr>
            <p:ph type="sldNum" sz="quarter" idx="12"/>
          </p:nvPr>
        </p:nvSpPr>
        <p:spPr/>
        <p:txBody>
          <a:bodyPr/>
          <a:lstStyle/>
          <a:p>
            <a:fld id="{FE6C822D-B4A5-466A-91AF-5782A1E4EAA5}" type="slidenum">
              <a:rPr lang="nb-NO" smtClean="0"/>
              <a:t>‹#›</a:t>
            </a:fld>
            <a:endParaRPr lang="nb-NO"/>
          </a:p>
        </p:txBody>
      </p:sp>
    </p:spTree>
    <p:extLst>
      <p:ext uri="{BB962C8B-B14F-4D97-AF65-F5344CB8AC3E}">
        <p14:creationId xmlns:p14="http://schemas.microsoft.com/office/powerpoint/2010/main" val="1681079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B6DB73D-6800-451D-AEAC-E3752AC804DD}"/>
              </a:ext>
            </a:extLst>
          </p:cNvPr>
          <p:cNvSpPr>
            <a:spLocks noGrp="1"/>
          </p:cNvSpPr>
          <p:nvPr>
            <p:ph type="dt" sz="half" idx="10"/>
          </p:nvPr>
        </p:nvSpPr>
        <p:spPr/>
        <p:txBody>
          <a:bodyPr/>
          <a:lstStyle/>
          <a:p>
            <a:fld id="{2EE2D373-4782-471C-B8D5-D33F02D9D80E}" type="datetimeFigureOut">
              <a:rPr lang="nb-NO" smtClean="0"/>
              <a:t>28.08.2024</a:t>
            </a:fld>
            <a:endParaRPr lang="nb-NO"/>
          </a:p>
        </p:txBody>
      </p:sp>
      <p:sp>
        <p:nvSpPr>
          <p:cNvPr id="3" name="Plassholder for bunntekst 2">
            <a:extLst>
              <a:ext uri="{FF2B5EF4-FFF2-40B4-BE49-F238E27FC236}">
                <a16:creationId xmlns:a16="http://schemas.microsoft.com/office/drawing/2014/main" id="{C48A4BA2-2B71-4D2B-AD83-658749DC3CF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5D94232-4598-41DE-8388-59D039B14652}"/>
              </a:ext>
            </a:extLst>
          </p:cNvPr>
          <p:cNvSpPr>
            <a:spLocks noGrp="1"/>
          </p:cNvSpPr>
          <p:nvPr>
            <p:ph type="sldNum" sz="quarter" idx="12"/>
          </p:nvPr>
        </p:nvSpPr>
        <p:spPr/>
        <p:txBody>
          <a:bodyPr/>
          <a:lstStyle/>
          <a:p>
            <a:fld id="{FE6C822D-B4A5-466A-91AF-5782A1E4EAA5}" type="slidenum">
              <a:rPr lang="nb-NO" smtClean="0"/>
              <a:t>‹#›</a:t>
            </a:fld>
            <a:endParaRPr lang="nb-NO"/>
          </a:p>
        </p:txBody>
      </p:sp>
    </p:spTree>
    <p:extLst>
      <p:ext uri="{BB962C8B-B14F-4D97-AF65-F5344CB8AC3E}">
        <p14:creationId xmlns:p14="http://schemas.microsoft.com/office/powerpoint/2010/main" val="155862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534B33-7B91-486A-BDBF-E3BEAC0B33F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3CE6307-DA2D-438A-8A16-9001099807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5A88092-8F4A-46D2-BE94-4AD7247A3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55F3A6C-014F-4F9B-BC81-C5B522A4D943}"/>
              </a:ext>
            </a:extLst>
          </p:cNvPr>
          <p:cNvSpPr>
            <a:spLocks noGrp="1"/>
          </p:cNvSpPr>
          <p:nvPr>
            <p:ph type="dt" sz="half" idx="10"/>
          </p:nvPr>
        </p:nvSpPr>
        <p:spPr/>
        <p:txBody>
          <a:bodyPr/>
          <a:lstStyle/>
          <a:p>
            <a:fld id="{2EE2D373-4782-471C-B8D5-D33F02D9D80E}" type="datetimeFigureOut">
              <a:rPr lang="nb-NO" smtClean="0"/>
              <a:t>28.08.2024</a:t>
            </a:fld>
            <a:endParaRPr lang="nb-NO"/>
          </a:p>
        </p:txBody>
      </p:sp>
      <p:sp>
        <p:nvSpPr>
          <p:cNvPr id="6" name="Plassholder for bunntekst 5">
            <a:extLst>
              <a:ext uri="{FF2B5EF4-FFF2-40B4-BE49-F238E27FC236}">
                <a16:creationId xmlns:a16="http://schemas.microsoft.com/office/drawing/2014/main" id="{2DE42149-BB10-4396-BD12-516F5688699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90B7426-C391-41ED-B718-DD12648CC202}"/>
              </a:ext>
            </a:extLst>
          </p:cNvPr>
          <p:cNvSpPr>
            <a:spLocks noGrp="1"/>
          </p:cNvSpPr>
          <p:nvPr>
            <p:ph type="sldNum" sz="quarter" idx="12"/>
          </p:nvPr>
        </p:nvSpPr>
        <p:spPr/>
        <p:txBody>
          <a:bodyPr/>
          <a:lstStyle/>
          <a:p>
            <a:fld id="{FE6C822D-B4A5-466A-91AF-5782A1E4EAA5}" type="slidenum">
              <a:rPr lang="nb-NO" smtClean="0"/>
              <a:t>‹#›</a:t>
            </a:fld>
            <a:endParaRPr lang="nb-NO"/>
          </a:p>
        </p:txBody>
      </p:sp>
    </p:spTree>
    <p:extLst>
      <p:ext uri="{BB962C8B-B14F-4D97-AF65-F5344CB8AC3E}">
        <p14:creationId xmlns:p14="http://schemas.microsoft.com/office/powerpoint/2010/main" val="336671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4B7640-0CAB-40EA-BA4C-5678F3E10F5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51382136-132E-43D5-9A9C-2404CFF5D3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CE8BD36A-3FDD-4D00-B676-D27DFB5631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7773D6D-C321-43A9-960A-691F67E682DD}"/>
              </a:ext>
            </a:extLst>
          </p:cNvPr>
          <p:cNvSpPr>
            <a:spLocks noGrp="1"/>
          </p:cNvSpPr>
          <p:nvPr>
            <p:ph type="dt" sz="half" idx="10"/>
          </p:nvPr>
        </p:nvSpPr>
        <p:spPr/>
        <p:txBody>
          <a:bodyPr/>
          <a:lstStyle/>
          <a:p>
            <a:fld id="{2EE2D373-4782-471C-B8D5-D33F02D9D80E}" type="datetimeFigureOut">
              <a:rPr lang="nb-NO" smtClean="0"/>
              <a:t>28.08.2024</a:t>
            </a:fld>
            <a:endParaRPr lang="nb-NO"/>
          </a:p>
        </p:txBody>
      </p:sp>
      <p:sp>
        <p:nvSpPr>
          <p:cNvPr id="6" name="Plassholder for bunntekst 5">
            <a:extLst>
              <a:ext uri="{FF2B5EF4-FFF2-40B4-BE49-F238E27FC236}">
                <a16:creationId xmlns:a16="http://schemas.microsoft.com/office/drawing/2014/main" id="{B19AD936-7D6F-4ACA-B83D-23120F456B3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B1F8F46-80E2-4E66-B6D5-85559AB78BC0}"/>
              </a:ext>
            </a:extLst>
          </p:cNvPr>
          <p:cNvSpPr>
            <a:spLocks noGrp="1"/>
          </p:cNvSpPr>
          <p:nvPr>
            <p:ph type="sldNum" sz="quarter" idx="12"/>
          </p:nvPr>
        </p:nvSpPr>
        <p:spPr/>
        <p:txBody>
          <a:bodyPr/>
          <a:lstStyle/>
          <a:p>
            <a:fld id="{FE6C822D-B4A5-466A-91AF-5782A1E4EAA5}" type="slidenum">
              <a:rPr lang="nb-NO" smtClean="0"/>
              <a:t>‹#›</a:t>
            </a:fld>
            <a:endParaRPr lang="nb-NO"/>
          </a:p>
        </p:txBody>
      </p:sp>
    </p:spTree>
    <p:extLst>
      <p:ext uri="{BB962C8B-B14F-4D97-AF65-F5344CB8AC3E}">
        <p14:creationId xmlns:p14="http://schemas.microsoft.com/office/powerpoint/2010/main" val="361759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8DB26D5-D0BE-496F-A081-F70DD296A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9C54528-3AA3-4952-B004-D6FB7FE3E8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820AB58-9417-4A1D-AC17-E04CEA6DF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2D373-4782-471C-B8D5-D33F02D9D80E}" type="datetimeFigureOut">
              <a:rPr lang="nb-NO" smtClean="0"/>
              <a:t>28.08.2024</a:t>
            </a:fld>
            <a:endParaRPr lang="nb-NO"/>
          </a:p>
        </p:txBody>
      </p:sp>
      <p:sp>
        <p:nvSpPr>
          <p:cNvPr id="5" name="Plassholder for bunntekst 4">
            <a:extLst>
              <a:ext uri="{FF2B5EF4-FFF2-40B4-BE49-F238E27FC236}">
                <a16:creationId xmlns:a16="http://schemas.microsoft.com/office/drawing/2014/main" id="{9ECBB73B-07CF-4F3A-B61C-86A3C25BCF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4317CFA-EFB1-4F80-8406-803878CF88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C822D-B4A5-466A-91AF-5782A1E4EAA5}" type="slidenum">
              <a:rPr lang="nb-NO" smtClean="0"/>
              <a:t>‹#›</a:t>
            </a:fld>
            <a:endParaRPr lang="nb-NO"/>
          </a:p>
        </p:txBody>
      </p:sp>
    </p:spTree>
    <p:extLst>
      <p:ext uri="{BB962C8B-B14F-4D97-AF65-F5344CB8AC3E}">
        <p14:creationId xmlns:p14="http://schemas.microsoft.com/office/powerpoint/2010/main" val="4071351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Freeform: Shape 3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Freeform: Shape 38">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D66EC8E2-0A6D-46C9-935D-66D00EF47D33}"/>
              </a:ext>
            </a:extLst>
          </p:cNvPr>
          <p:cNvSpPr>
            <a:spLocks noGrp="1"/>
          </p:cNvSpPr>
          <p:nvPr>
            <p:ph type="ctrTitle"/>
          </p:nvPr>
        </p:nvSpPr>
        <p:spPr>
          <a:xfrm>
            <a:off x="1524003" y="1999615"/>
            <a:ext cx="9144000" cy="2764028"/>
          </a:xfrm>
        </p:spPr>
        <p:txBody>
          <a:bodyPr anchor="ctr">
            <a:normAutofit/>
          </a:bodyPr>
          <a:lstStyle/>
          <a:p>
            <a:r>
              <a:rPr lang="nb-NO" sz="6600" dirty="0"/>
              <a:t>Strategisk næringsplan 2022-2025</a:t>
            </a:r>
          </a:p>
        </p:txBody>
      </p:sp>
      <p:sp>
        <p:nvSpPr>
          <p:cNvPr id="3" name="Undertittel 2">
            <a:extLst>
              <a:ext uri="{FF2B5EF4-FFF2-40B4-BE49-F238E27FC236}">
                <a16:creationId xmlns:a16="http://schemas.microsoft.com/office/drawing/2014/main" id="{DC6C3824-C86B-4D4C-9E3E-0928F97962BE}"/>
              </a:ext>
            </a:extLst>
          </p:cNvPr>
          <p:cNvSpPr>
            <a:spLocks noGrp="1"/>
          </p:cNvSpPr>
          <p:nvPr>
            <p:ph type="subTitle" idx="1"/>
          </p:nvPr>
        </p:nvSpPr>
        <p:spPr>
          <a:xfrm>
            <a:off x="1966912" y="4729592"/>
            <a:ext cx="8258176" cy="631825"/>
          </a:xfrm>
        </p:spPr>
        <p:txBody>
          <a:bodyPr anchor="ctr">
            <a:noAutofit/>
          </a:bodyPr>
          <a:lstStyle/>
          <a:p>
            <a:r>
              <a:rPr lang="nb-NO" sz="4800" dirty="0"/>
              <a:t>Høyanger</a:t>
            </a:r>
          </a:p>
        </p:txBody>
      </p:sp>
      <p:sp>
        <p:nvSpPr>
          <p:cNvPr id="41" name="Rectangle 4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e 3">
            <a:extLst>
              <a:ext uri="{FF2B5EF4-FFF2-40B4-BE49-F238E27FC236}">
                <a16:creationId xmlns:a16="http://schemas.microsoft.com/office/drawing/2014/main" id="{5DF7D042-3F21-43A1-9AA3-00154F5E83E8}"/>
              </a:ext>
            </a:extLst>
          </p:cNvPr>
          <p:cNvPicPr>
            <a:picLocks noChangeAspect="1"/>
          </p:cNvPicPr>
          <p:nvPr/>
        </p:nvPicPr>
        <p:blipFill>
          <a:blip r:embed="rId2"/>
          <a:stretch>
            <a:fillRect/>
          </a:stretch>
        </p:blipFill>
        <p:spPr>
          <a:xfrm>
            <a:off x="7823562" y="5715587"/>
            <a:ext cx="2057400" cy="647700"/>
          </a:xfrm>
          <a:prstGeom prst="rect">
            <a:avLst/>
          </a:prstGeom>
        </p:spPr>
      </p:pic>
    </p:spTree>
    <p:extLst>
      <p:ext uri="{BB962C8B-B14F-4D97-AF65-F5344CB8AC3E}">
        <p14:creationId xmlns:p14="http://schemas.microsoft.com/office/powerpoint/2010/main" val="408910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2FD631-F751-4665-B773-B4DB80D8F933}"/>
              </a:ext>
            </a:extLst>
          </p:cNvPr>
          <p:cNvSpPr>
            <a:spLocks noGrp="1"/>
          </p:cNvSpPr>
          <p:nvPr>
            <p:ph type="title"/>
          </p:nvPr>
        </p:nvSpPr>
        <p:spPr>
          <a:xfrm>
            <a:off x="838200" y="143472"/>
            <a:ext cx="10515600" cy="713236"/>
          </a:xfrm>
        </p:spPr>
        <p:txBody>
          <a:bodyPr>
            <a:normAutofit/>
          </a:bodyPr>
          <a:lstStyle/>
          <a:p>
            <a:r>
              <a:rPr lang="nb-NO" sz="3600" dirty="0"/>
              <a:t>4. Mål og prioriterte satsingsområde</a:t>
            </a:r>
          </a:p>
        </p:txBody>
      </p:sp>
      <p:sp>
        <p:nvSpPr>
          <p:cNvPr id="3" name="Plassholder for innhold 2">
            <a:extLst>
              <a:ext uri="{FF2B5EF4-FFF2-40B4-BE49-F238E27FC236}">
                <a16:creationId xmlns:a16="http://schemas.microsoft.com/office/drawing/2014/main" id="{ADBA59BE-3BE4-4528-BDE2-148E251C0852}"/>
              </a:ext>
            </a:extLst>
          </p:cNvPr>
          <p:cNvSpPr>
            <a:spLocks noGrp="1"/>
          </p:cNvSpPr>
          <p:nvPr>
            <p:ph sz="half" idx="1"/>
          </p:nvPr>
        </p:nvSpPr>
        <p:spPr>
          <a:xfrm>
            <a:off x="1166949" y="3813084"/>
            <a:ext cx="2429691" cy="846898"/>
          </a:xfrm>
          <a:solidFill>
            <a:schemeClr val="accent6">
              <a:lumMod val="75000"/>
            </a:schemeClr>
          </a:solidFill>
        </p:spPr>
        <p:txBody>
          <a:bodyPr>
            <a:noAutofit/>
          </a:bodyPr>
          <a:lstStyle/>
          <a:p>
            <a:pPr marL="0" indent="0">
              <a:buNone/>
            </a:pPr>
            <a:r>
              <a:rPr lang="nn-NO" sz="1200" dirty="0">
                <a:solidFill>
                  <a:schemeClr val="bg1"/>
                </a:solidFill>
              </a:rPr>
              <a:t>Få etablert gode tilrettelagde nærings og industriareal både for nye </a:t>
            </a:r>
            <a:r>
              <a:rPr lang="nn-NO" sz="1200" dirty="0" err="1">
                <a:solidFill>
                  <a:schemeClr val="bg1"/>
                </a:solidFill>
              </a:rPr>
              <a:t>etablerere</a:t>
            </a:r>
            <a:r>
              <a:rPr lang="nn-NO" sz="1200" dirty="0">
                <a:solidFill>
                  <a:schemeClr val="bg1"/>
                </a:solidFill>
              </a:rPr>
              <a:t>, og for vidareutvikling av </a:t>
            </a:r>
            <a:r>
              <a:rPr lang="nn-NO" sz="1200" dirty="0" err="1">
                <a:solidFill>
                  <a:schemeClr val="bg1"/>
                </a:solidFill>
              </a:rPr>
              <a:t>eksisterende</a:t>
            </a:r>
            <a:r>
              <a:rPr lang="nn-NO" sz="1200">
                <a:solidFill>
                  <a:schemeClr val="bg1"/>
                </a:solidFill>
              </a:rPr>
              <a:t>.</a:t>
            </a:r>
            <a:endParaRPr lang="nn-NO" sz="1200" dirty="0">
              <a:solidFill>
                <a:schemeClr val="bg1"/>
              </a:solidFill>
            </a:endParaRPr>
          </a:p>
          <a:p>
            <a:pPr marL="0" indent="0">
              <a:buNone/>
            </a:pPr>
            <a:endParaRPr lang="nn-NO" sz="1200" dirty="0">
              <a:solidFill>
                <a:schemeClr val="bg1"/>
              </a:solidFill>
            </a:endParaRPr>
          </a:p>
        </p:txBody>
      </p:sp>
      <p:sp>
        <p:nvSpPr>
          <p:cNvPr id="6" name="Plassholder for innhold 2">
            <a:extLst>
              <a:ext uri="{FF2B5EF4-FFF2-40B4-BE49-F238E27FC236}">
                <a16:creationId xmlns:a16="http://schemas.microsoft.com/office/drawing/2014/main" id="{69F03893-A11B-4F66-8D49-74025CC2A7E1}"/>
              </a:ext>
            </a:extLst>
          </p:cNvPr>
          <p:cNvSpPr txBox="1">
            <a:spLocks/>
          </p:cNvSpPr>
          <p:nvPr/>
        </p:nvSpPr>
        <p:spPr>
          <a:xfrm>
            <a:off x="1166949" y="2530780"/>
            <a:ext cx="2429691" cy="461665"/>
          </a:xfrm>
          <a:prstGeom prst="rect">
            <a:avLst/>
          </a:prstGeom>
          <a:solidFill>
            <a:schemeClr val="accent6">
              <a:lumMod val="5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n-NO" sz="1800" dirty="0">
                <a:solidFill>
                  <a:schemeClr val="bg1"/>
                </a:solidFill>
              </a:rPr>
              <a:t>Areal og infrastruktur</a:t>
            </a:r>
          </a:p>
        </p:txBody>
      </p:sp>
      <p:sp>
        <p:nvSpPr>
          <p:cNvPr id="9" name="Plassholder for innhold 2">
            <a:extLst>
              <a:ext uri="{FF2B5EF4-FFF2-40B4-BE49-F238E27FC236}">
                <a16:creationId xmlns:a16="http://schemas.microsoft.com/office/drawing/2014/main" id="{640BCFDE-582E-4497-ABFC-27A30B4C5F54}"/>
              </a:ext>
            </a:extLst>
          </p:cNvPr>
          <p:cNvSpPr txBox="1">
            <a:spLocks/>
          </p:cNvSpPr>
          <p:nvPr/>
        </p:nvSpPr>
        <p:spPr>
          <a:xfrm>
            <a:off x="1162376" y="868180"/>
            <a:ext cx="3394674" cy="865964"/>
          </a:xfrm>
          <a:prstGeom prst="rect">
            <a:avLst/>
          </a:prstGeom>
          <a:solidFill>
            <a:schemeClr val="accent6">
              <a:lumMod val="5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n-NO" sz="1800" b="1" i="1" dirty="0">
                <a:solidFill>
                  <a:schemeClr val="bg1"/>
                </a:solidFill>
              </a:rPr>
              <a:t>HNU skal vere ivaretakande, nytenkande og synleg</a:t>
            </a:r>
          </a:p>
        </p:txBody>
      </p:sp>
      <p:sp>
        <p:nvSpPr>
          <p:cNvPr id="5" name="TekstSylinder 4">
            <a:extLst>
              <a:ext uri="{FF2B5EF4-FFF2-40B4-BE49-F238E27FC236}">
                <a16:creationId xmlns:a16="http://schemas.microsoft.com/office/drawing/2014/main" id="{A92DBC8A-994D-4984-ABA0-A5577AAF5006}"/>
              </a:ext>
            </a:extLst>
          </p:cNvPr>
          <p:cNvSpPr txBox="1"/>
          <p:nvPr/>
        </p:nvSpPr>
        <p:spPr>
          <a:xfrm>
            <a:off x="174170" y="1080212"/>
            <a:ext cx="896983" cy="276999"/>
          </a:xfrm>
          <a:prstGeom prst="rect">
            <a:avLst/>
          </a:prstGeom>
          <a:noFill/>
        </p:spPr>
        <p:txBody>
          <a:bodyPr wrap="square" rtlCol="0">
            <a:spAutoFit/>
          </a:bodyPr>
          <a:lstStyle/>
          <a:p>
            <a:r>
              <a:rPr lang="nb-NO" sz="1200" b="1" dirty="0"/>
              <a:t>Visjon</a:t>
            </a:r>
          </a:p>
        </p:txBody>
      </p:sp>
      <p:sp>
        <p:nvSpPr>
          <p:cNvPr id="10" name="Plassholder for innhold 2">
            <a:extLst>
              <a:ext uri="{FF2B5EF4-FFF2-40B4-BE49-F238E27FC236}">
                <a16:creationId xmlns:a16="http://schemas.microsoft.com/office/drawing/2014/main" id="{978DC75B-0201-4D4C-8364-3C821F4DB659}"/>
              </a:ext>
            </a:extLst>
          </p:cNvPr>
          <p:cNvSpPr txBox="1">
            <a:spLocks/>
          </p:cNvSpPr>
          <p:nvPr/>
        </p:nvSpPr>
        <p:spPr>
          <a:xfrm>
            <a:off x="1166949" y="1842763"/>
            <a:ext cx="10411104" cy="543895"/>
          </a:xfrm>
          <a:prstGeom prst="rect">
            <a:avLst/>
          </a:prstGeom>
          <a:solidFill>
            <a:schemeClr val="accent6">
              <a:lumMod val="60000"/>
              <a:lumOff val="40000"/>
            </a:schemeClr>
          </a:solidFill>
          <a:ln>
            <a:solidFill>
              <a:schemeClr val="accent6">
                <a:lumMod val="75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n-NO" sz="1400" b="1" i="1" dirty="0"/>
              <a:t>Skape vekst i Høyanger ved å nytte våre fortrinn for å etablere berekraftige næringar, vidareutvikle og skape knoppskyting i eksisterande næringsliv.</a:t>
            </a:r>
          </a:p>
        </p:txBody>
      </p:sp>
      <p:sp>
        <p:nvSpPr>
          <p:cNvPr id="11" name="TekstSylinder 10">
            <a:extLst>
              <a:ext uri="{FF2B5EF4-FFF2-40B4-BE49-F238E27FC236}">
                <a16:creationId xmlns:a16="http://schemas.microsoft.com/office/drawing/2014/main" id="{22689ACD-824A-4FCB-850C-3E0BAED808B1}"/>
              </a:ext>
            </a:extLst>
          </p:cNvPr>
          <p:cNvSpPr txBox="1"/>
          <p:nvPr/>
        </p:nvSpPr>
        <p:spPr>
          <a:xfrm>
            <a:off x="174169" y="1924993"/>
            <a:ext cx="896983" cy="461665"/>
          </a:xfrm>
          <a:prstGeom prst="rect">
            <a:avLst/>
          </a:prstGeom>
          <a:noFill/>
        </p:spPr>
        <p:txBody>
          <a:bodyPr wrap="square" rtlCol="0">
            <a:spAutoFit/>
          </a:bodyPr>
          <a:lstStyle/>
          <a:p>
            <a:r>
              <a:rPr lang="nb-NO" sz="1200" b="1" dirty="0"/>
              <a:t>Overordna mål</a:t>
            </a:r>
          </a:p>
        </p:txBody>
      </p:sp>
      <p:sp>
        <p:nvSpPr>
          <p:cNvPr id="12" name="TekstSylinder 11">
            <a:extLst>
              <a:ext uri="{FF2B5EF4-FFF2-40B4-BE49-F238E27FC236}">
                <a16:creationId xmlns:a16="http://schemas.microsoft.com/office/drawing/2014/main" id="{71A5802F-5741-4400-8443-0AD7A9496910}"/>
              </a:ext>
            </a:extLst>
          </p:cNvPr>
          <p:cNvSpPr txBox="1"/>
          <p:nvPr/>
        </p:nvSpPr>
        <p:spPr>
          <a:xfrm>
            <a:off x="174169" y="2530780"/>
            <a:ext cx="896983" cy="461665"/>
          </a:xfrm>
          <a:prstGeom prst="rect">
            <a:avLst/>
          </a:prstGeom>
          <a:noFill/>
        </p:spPr>
        <p:txBody>
          <a:bodyPr wrap="square" rtlCol="0">
            <a:spAutoFit/>
          </a:bodyPr>
          <a:lstStyle/>
          <a:p>
            <a:r>
              <a:rPr lang="nb-NO" sz="1200" b="1" dirty="0"/>
              <a:t>Satsings-område</a:t>
            </a:r>
          </a:p>
        </p:txBody>
      </p:sp>
      <p:sp>
        <p:nvSpPr>
          <p:cNvPr id="13" name="Plassholder for innhold 2">
            <a:extLst>
              <a:ext uri="{FF2B5EF4-FFF2-40B4-BE49-F238E27FC236}">
                <a16:creationId xmlns:a16="http://schemas.microsoft.com/office/drawing/2014/main" id="{9094D0AC-7209-4169-A0BF-B927DDE8B14F}"/>
              </a:ext>
            </a:extLst>
          </p:cNvPr>
          <p:cNvSpPr txBox="1">
            <a:spLocks/>
          </p:cNvSpPr>
          <p:nvPr/>
        </p:nvSpPr>
        <p:spPr>
          <a:xfrm>
            <a:off x="3827420" y="2530780"/>
            <a:ext cx="2429691" cy="461665"/>
          </a:xfrm>
          <a:prstGeom prst="rect">
            <a:avLst/>
          </a:prstGeom>
          <a:solidFill>
            <a:schemeClr val="accent6">
              <a:lumMod val="5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n-NO" sz="1800" dirty="0">
                <a:solidFill>
                  <a:schemeClr val="bg1"/>
                </a:solidFill>
              </a:rPr>
              <a:t>«Grøn Hub»</a:t>
            </a:r>
          </a:p>
        </p:txBody>
      </p:sp>
      <p:sp>
        <p:nvSpPr>
          <p:cNvPr id="14" name="Plassholder for innhold 2">
            <a:extLst>
              <a:ext uri="{FF2B5EF4-FFF2-40B4-BE49-F238E27FC236}">
                <a16:creationId xmlns:a16="http://schemas.microsoft.com/office/drawing/2014/main" id="{9662CBDD-6E6B-4CE0-900B-B006BE7679EF}"/>
              </a:ext>
            </a:extLst>
          </p:cNvPr>
          <p:cNvSpPr txBox="1">
            <a:spLocks/>
          </p:cNvSpPr>
          <p:nvPr/>
        </p:nvSpPr>
        <p:spPr>
          <a:xfrm>
            <a:off x="6487891" y="2530780"/>
            <a:ext cx="2429691" cy="461665"/>
          </a:xfrm>
          <a:prstGeom prst="rect">
            <a:avLst/>
          </a:prstGeom>
          <a:solidFill>
            <a:schemeClr val="accent6">
              <a:lumMod val="5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n-NO" sz="1800" dirty="0">
                <a:solidFill>
                  <a:schemeClr val="bg1"/>
                </a:solidFill>
              </a:rPr>
              <a:t>Attraktivitet</a:t>
            </a:r>
          </a:p>
        </p:txBody>
      </p:sp>
      <p:sp>
        <p:nvSpPr>
          <p:cNvPr id="15" name="Plassholder for innhold 2">
            <a:extLst>
              <a:ext uri="{FF2B5EF4-FFF2-40B4-BE49-F238E27FC236}">
                <a16:creationId xmlns:a16="http://schemas.microsoft.com/office/drawing/2014/main" id="{03AF192B-0BC2-44AC-9854-705F03538732}"/>
              </a:ext>
            </a:extLst>
          </p:cNvPr>
          <p:cNvSpPr txBox="1">
            <a:spLocks/>
          </p:cNvSpPr>
          <p:nvPr/>
        </p:nvSpPr>
        <p:spPr>
          <a:xfrm>
            <a:off x="9148362" y="2501630"/>
            <a:ext cx="2429691" cy="461665"/>
          </a:xfrm>
          <a:prstGeom prst="rect">
            <a:avLst/>
          </a:prstGeom>
          <a:solidFill>
            <a:schemeClr val="accent6">
              <a:lumMod val="5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n-NO" sz="1600" dirty="0">
                <a:solidFill>
                  <a:schemeClr val="bg1"/>
                </a:solidFill>
              </a:rPr>
              <a:t>Innovasjon og entreprenørskap</a:t>
            </a:r>
          </a:p>
        </p:txBody>
      </p:sp>
      <p:sp>
        <p:nvSpPr>
          <p:cNvPr id="16" name="Plassholder for innhold 2">
            <a:extLst>
              <a:ext uri="{FF2B5EF4-FFF2-40B4-BE49-F238E27FC236}">
                <a16:creationId xmlns:a16="http://schemas.microsoft.com/office/drawing/2014/main" id="{5E9AC137-65D0-4129-8862-B1D2E819A2A0}"/>
              </a:ext>
            </a:extLst>
          </p:cNvPr>
          <p:cNvSpPr txBox="1">
            <a:spLocks/>
          </p:cNvSpPr>
          <p:nvPr/>
        </p:nvSpPr>
        <p:spPr>
          <a:xfrm>
            <a:off x="3827420" y="3804375"/>
            <a:ext cx="2429691" cy="846898"/>
          </a:xfrm>
          <a:prstGeom prst="rect">
            <a:avLst/>
          </a:prstGeom>
          <a:solidFill>
            <a:schemeClr val="accent6">
              <a:lumMod val="7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n-NO" sz="1200" dirty="0">
                <a:solidFill>
                  <a:schemeClr val="bg1"/>
                </a:solidFill>
              </a:rPr>
              <a:t>Utvikle nye grøne arbeidsplassar ved å ta i bruk tilgjengeleg areal, infrastruktur og kompetanse</a:t>
            </a:r>
          </a:p>
          <a:p>
            <a:pPr marL="0" indent="0">
              <a:buFont typeface="Arial" panose="020B0604020202020204" pitchFamily="34" charset="0"/>
              <a:buNone/>
            </a:pPr>
            <a:endParaRPr lang="nn-NO" sz="1200" dirty="0">
              <a:solidFill>
                <a:schemeClr val="bg1"/>
              </a:solidFill>
            </a:endParaRPr>
          </a:p>
        </p:txBody>
      </p:sp>
      <p:sp>
        <p:nvSpPr>
          <p:cNvPr id="17" name="Plassholder for innhold 2">
            <a:extLst>
              <a:ext uri="{FF2B5EF4-FFF2-40B4-BE49-F238E27FC236}">
                <a16:creationId xmlns:a16="http://schemas.microsoft.com/office/drawing/2014/main" id="{4934B0B4-2452-4D07-A6D9-15F532B5BF4B}"/>
              </a:ext>
            </a:extLst>
          </p:cNvPr>
          <p:cNvSpPr txBox="1">
            <a:spLocks/>
          </p:cNvSpPr>
          <p:nvPr/>
        </p:nvSpPr>
        <p:spPr>
          <a:xfrm>
            <a:off x="6487890" y="3813084"/>
            <a:ext cx="2429691" cy="846898"/>
          </a:xfrm>
          <a:prstGeom prst="rect">
            <a:avLst/>
          </a:prstGeom>
          <a:solidFill>
            <a:schemeClr val="accent6">
              <a:lumMod val="7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n-NO" sz="1200" dirty="0">
                <a:solidFill>
                  <a:schemeClr val="bg1"/>
                </a:solidFill>
              </a:rPr>
              <a:t>Utvikle Høyanger som ein attraktiv kommune å besøke, drive næring i og bu i</a:t>
            </a:r>
          </a:p>
          <a:p>
            <a:pPr marL="0" indent="0">
              <a:buFont typeface="Arial" panose="020B0604020202020204" pitchFamily="34" charset="0"/>
              <a:buNone/>
            </a:pPr>
            <a:endParaRPr lang="nn-NO" sz="1200" dirty="0">
              <a:solidFill>
                <a:schemeClr val="bg1"/>
              </a:solidFill>
            </a:endParaRPr>
          </a:p>
        </p:txBody>
      </p:sp>
      <p:sp>
        <p:nvSpPr>
          <p:cNvPr id="18" name="Plassholder for innhold 2">
            <a:extLst>
              <a:ext uri="{FF2B5EF4-FFF2-40B4-BE49-F238E27FC236}">
                <a16:creationId xmlns:a16="http://schemas.microsoft.com/office/drawing/2014/main" id="{0BDA84A7-6916-4313-B0EA-6CA167D3ABD1}"/>
              </a:ext>
            </a:extLst>
          </p:cNvPr>
          <p:cNvSpPr txBox="1">
            <a:spLocks/>
          </p:cNvSpPr>
          <p:nvPr/>
        </p:nvSpPr>
        <p:spPr>
          <a:xfrm>
            <a:off x="9148362" y="3813083"/>
            <a:ext cx="2429691" cy="846898"/>
          </a:xfrm>
          <a:prstGeom prst="rect">
            <a:avLst/>
          </a:prstGeom>
          <a:solidFill>
            <a:schemeClr val="accent6">
              <a:lumMod val="7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n-NO" sz="1200" dirty="0">
                <a:solidFill>
                  <a:schemeClr val="bg1"/>
                </a:solidFill>
              </a:rPr>
              <a:t>Auke innovasjonstakta i næringslivet og fremme entreprenørskap blant dei yngre</a:t>
            </a:r>
          </a:p>
          <a:p>
            <a:pPr marL="0" indent="0">
              <a:buFont typeface="Arial" panose="020B0604020202020204" pitchFamily="34" charset="0"/>
              <a:buNone/>
            </a:pPr>
            <a:endParaRPr lang="nn-NO" sz="1200" dirty="0">
              <a:solidFill>
                <a:schemeClr val="bg1"/>
              </a:solidFill>
            </a:endParaRPr>
          </a:p>
        </p:txBody>
      </p:sp>
      <p:sp>
        <p:nvSpPr>
          <p:cNvPr id="19" name="TekstSylinder 18">
            <a:extLst>
              <a:ext uri="{FF2B5EF4-FFF2-40B4-BE49-F238E27FC236}">
                <a16:creationId xmlns:a16="http://schemas.microsoft.com/office/drawing/2014/main" id="{E8576DDA-4FDA-4C02-B2A9-0B222517AF8B}"/>
              </a:ext>
            </a:extLst>
          </p:cNvPr>
          <p:cNvSpPr txBox="1"/>
          <p:nvPr/>
        </p:nvSpPr>
        <p:spPr>
          <a:xfrm>
            <a:off x="174169" y="3887736"/>
            <a:ext cx="896983" cy="276999"/>
          </a:xfrm>
          <a:prstGeom prst="rect">
            <a:avLst/>
          </a:prstGeom>
          <a:noFill/>
        </p:spPr>
        <p:txBody>
          <a:bodyPr wrap="square" rtlCol="0">
            <a:spAutoFit/>
          </a:bodyPr>
          <a:lstStyle/>
          <a:p>
            <a:r>
              <a:rPr lang="nb-NO" sz="1200" b="1" dirty="0"/>
              <a:t>Mål</a:t>
            </a:r>
          </a:p>
        </p:txBody>
      </p:sp>
      <p:sp>
        <p:nvSpPr>
          <p:cNvPr id="24" name="TekstSylinder 23">
            <a:extLst>
              <a:ext uri="{FF2B5EF4-FFF2-40B4-BE49-F238E27FC236}">
                <a16:creationId xmlns:a16="http://schemas.microsoft.com/office/drawing/2014/main" id="{71B23D99-ED6D-4E17-83DB-312DF276F58A}"/>
              </a:ext>
            </a:extLst>
          </p:cNvPr>
          <p:cNvSpPr txBox="1"/>
          <p:nvPr/>
        </p:nvSpPr>
        <p:spPr>
          <a:xfrm>
            <a:off x="174169" y="4959226"/>
            <a:ext cx="896983" cy="276999"/>
          </a:xfrm>
          <a:prstGeom prst="rect">
            <a:avLst/>
          </a:prstGeom>
          <a:noFill/>
        </p:spPr>
        <p:txBody>
          <a:bodyPr wrap="square" rtlCol="0">
            <a:spAutoFit/>
          </a:bodyPr>
          <a:lstStyle/>
          <a:p>
            <a:r>
              <a:rPr lang="nn-NO" sz="1200" b="1" dirty="0"/>
              <a:t>Strategiar</a:t>
            </a:r>
          </a:p>
        </p:txBody>
      </p:sp>
      <p:pic>
        <p:nvPicPr>
          <p:cNvPr id="25" name="Graphic 24" descr="Man and woman">
            <a:extLst>
              <a:ext uri="{FF2B5EF4-FFF2-40B4-BE49-F238E27FC236}">
                <a16:creationId xmlns:a16="http://schemas.microsoft.com/office/drawing/2014/main" id="{E13BF87A-2D75-4737-975C-F819771328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42355" y="3042384"/>
            <a:ext cx="720760" cy="720760"/>
          </a:xfrm>
          <a:prstGeom prst="rect">
            <a:avLst/>
          </a:prstGeom>
        </p:spPr>
      </p:pic>
      <p:pic>
        <p:nvPicPr>
          <p:cNvPr id="26" name="Graphic 32" descr="Sustainability">
            <a:extLst>
              <a:ext uri="{FF2B5EF4-FFF2-40B4-BE49-F238E27FC236}">
                <a16:creationId xmlns:a16="http://schemas.microsoft.com/office/drawing/2014/main" id="{9C298DC0-DBC7-4EA4-BB56-540F2EF45A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43821" y="3024652"/>
            <a:ext cx="720760" cy="720760"/>
          </a:xfrm>
          <a:prstGeom prst="rect">
            <a:avLst/>
          </a:prstGeom>
        </p:spPr>
      </p:pic>
      <p:pic>
        <p:nvPicPr>
          <p:cNvPr id="27" name="Graphic 36" descr="Cycle with people">
            <a:extLst>
              <a:ext uri="{FF2B5EF4-FFF2-40B4-BE49-F238E27FC236}">
                <a16:creationId xmlns:a16="http://schemas.microsoft.com/office/drawing/2014/main" id="{1569C12F-ACBD-40C8-B64F-526794F2F7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91019" y="2889974"/>
            <a:ext cx="914400" cy="914400"/>
          </a:xfrm>
          <a:prstGeom prst="rect">
            <a:avLst/>
          </a:prstGeom>
        </p:spPr>
      </p:pic>
      <p:grpSp>
        <p:nvGrpSpPr>
          <p:cNvPr id="29" name="Graphic 2">
            <a:extLst>
              <a:ext uri="{FF2B5EF4-FFF2-40B4-BE49-F238E27FC236}">
                <a16:creationId xmlns:a16="http://schemas.microsoft.com/office/drawing/2014/main" id="{2974130F-4C5D-4C31-8AEA-0052FF001933}"/>
              </a:ext>
            </a:extLst>
          </p:cNvPr>
          <p:cNvGrpSpPr/>
          <p:nvPr/>
        </p:nvGrpSpPr>
        <p:grpSpPr>
          <a:xfrm>
            <a:off x="1964826" y="3141965"/>
            <a:ext cx="817781" cy="520298"/>
            <a:chOff x="2061847" y="2984315"/>
            <a:chExt cx="506720" cy="520298"/>
          </a:xfrm>
          <a:solidFill>
            <a:schemeClr val="accent5">
              <a:lumMod val="50000"/>
            </a:schemeClr>
          </a:solidFill>
        </p:grpSpPr>
        <p:sp>
          <p:nvSpPr>
            <p:cNvPr id="30" name="Frihåndsform: figur 29">
              <a:extLst>
                <a:ext uri="{FF2B5EF4-FFF2-40B4-BE49-F238E27FC236}">
                  <a16:creationId xmlns:a16="http://schemas.microsoft.com/office/drawing/2014/main" id="{695AE9F1-85BB-46CF-BE53-1749FC75974F}"/>
                </a:ext>
              </a:extLst>
            </p:cNvPr>
            <p:cNvSpPr/>
            <p:nvPr/>
          </p:nvSpPr>
          <p:spPr>
            <a:xfrm>
              <a:off x="2173929" y="3030713"/>
              <a:ext cx="51019" cy="51019"/>
            </a:xfrm>
            <a:custGeom>
              <a:avLst/>
              <a:gdLst>
                <a:gd name="connsiteX0" fmla="*/ 3304 w 51019"/>
                <a:gd name="connsiteY0" fmla="*/ 51020 h 51019"/>
                <a:gd name="connsiteX1" fmla="*/ 47716 w 51019"/>
                <a:gd name="connsiteY1" fmla="*/ 51020 h 51019"/>
                <a:gd name="connsiteX2" fmla="*/ 51020 w 51019"/>
                <a:gd name="connsiteY2" fmla="*/ 47716 h 51019"/>
                <a:gd name="connsiteX3" fmla="*/ 51020 w 51019"/>
                <a:gd name="connsiteY3" fmla="*/ 3304 h 51019"/>
                <a:gd name="connsiteX4" fmla="*/ 47716 w 51019"/>
                <a:gd name="connsiteY4" fmla="*/ 0 h 51019"/>
                <a:gd name="connsiteX5" fmla="*/ 3304 w 51019"/>
                <a:gd name="connsiteY5" fmla="*/ 0 h 51019"/>
                <a:gd name="connsiteX6" fmla="*/ 0 w 51019"/>
                <a:gd name="connsiteY6" fmla="*/ 3304 h 51019"/>
                <a:gd name="connsiteX7" fmla="*/ 0 w 51019"/>
                <a:gd name="connsiteY7" fmla="*/ 47716 h 51019"/>
                <a:gd name="connsiteX8" fmla="*/ 3304 w 51019"/>
                <a:gd name="connsiteY8" fmla="*/ 51020 h 51019"/>
                <a:gd name="connsiteX9" fmla="*/ 6608 w 51019"/>
                <a:gd name="connsiteY9" fmla="*/ 6608 h 51019"/>
                <a:gd name="connsiteX10" fmla="*/ 44412 w 51019"/>
                <a:gd name="connsiteY10" fmla="*/ 6608 h 51019"/>
                <a:gd name="connsiteX11" fmla="*/ 44412 w 51019"/>
                <a:gd name="connsiteY11" fmla="*/ 44412 h 51019"/>
                <a:gd name="connsiteX12" fmla="*/ 6608 w 51019"/>
                <a:gd name="connsiteY12" fmla="*/ 44412 h 5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19" h="51019">
                  <a:moveTo>
                    <a:pt x="3304" y="51020"/>
                  </a:moveTo>
                  <a:lnTo>
                    <a:pt x="47716" y="51020"/>
                  </a:lnTo>
                  <a:cubicBezTo>
                    <a:pt x="49539" y="51019"/>
                    <a:pt x="51020" y="49540"/>
                    <a:pt x="51020" y="47716"/>
                  </a:cubicBezTo>
                  <a:lnTo>
                    <a:pt x="51020" y="3304"/>
                  </a:lnTo>
                  <a:cubicBezTo>
                    <a:pt x="51020" y="1479"/>
                    <a:pt x="49539" y="0"/>
                    <a:pt x="47716" y="0"/>
                  </a:cubicBezTo>
                  <a:lnTo>
                    <a:pt x="3304" y="0"/>
                  </a:lnTo>
                  <a:cubicBezTo>
                    <a:pt x="1479" y="0"/>
                    <a:pt x="0" y="1479"/>
                    <a:pt x="0" y="3304"/>
                  </a:cubicBezTo>
                  <a:lnTo>
                    <a:pt x="0" y="47716"/>
                  </a:lnTo>
                  <a:cubicBezTo>
                    <a:pt x="0" y="49540"/>
                    <a:pt x="1479" y="51019"/>
                    <a:pt x="3304" y="51020"/>
                  </a:cubicBezTo>
                  <a:close/>
                  <a:moveTo>
                    <a:pt x="6608" y="6608"/>
                  </a:moveTo>
                  <a:lnTo>
                    <a:pt x="44412" y="6608"/>
                  </a:lnTo>
                  <a:lnTo>
                    <a:pt x="44412" y="44412"/>
                  </a:lnTo>
                  <a:lnTo>
                    <a:pt x="6608" y="44412"/>
                  </a:lnTo>
                  <a:close/>
                </a:path>
              </a:pathLst>
            </a:custGeom>
            <a:solidFill>
              <a:schemeClr val="accent5">
                <a:lumMod val="50000"/>
              </a:schemeClr>
            </a:solidFill>
            <a:ln w="2188" cap="flat">
              <a:noFill/>
              <a:prstDash val="solid"/>
              <a:miter/>
            </a:ln>
          </p:spPr>
          <p:txBody>
            <a:bodyPr rtlCol="0" anchor="ctr"/>
            <a:lstStyle/>
            <a:p>
              <a:endParaRPr lang="nb-NO"/>
            </a:p>
          </p:txBody>
        </p:sp>
        <p:sp>
          <p:nvSpPr>
            <p:cNvPr id="31" name="Frihåndsform: figur 30">
              <a:extLst>
                <a:ext uri="{FF2B5EF4-FFF2-40B4-BE49-F238E27FC236}">
                  <a16:creationId xmlns:a16="http://schemas.microsoft.com/office/drawing/2014/main" id="{A23D00E6-DFAA-4FBC-AADD-4530BCAEC292}"/>
                </a:ext>
              </a:extLst>
            </p:cNvPr>
            <p:cNvSpPr/>
            <p:nvPr/>
          </p:nvSpPr>
          <p:spPr>
            <a:xfrm>
              <a:off x="2262821" y="3030713"/>
              <a:ext cx="51018" cy="51019"/>
            </a:xfrm>
            <a:custGeom>
              <a:avLst/>
              <a:gdLst>
                <a:gd name="connsiteX0" fmla="*/ 3304 w 51018"/>
                <a:gd name="connsiteY0" fmla="*/ 51020 h 51019"/>
                <a:gd name="connsiteX1" fmla="*/ 47714 w 51018"/>
                <a:gd name="connsiteY1" fmla="*/ 51020 h 51019"/>
                <a:gd name="connsiteX2" fmla="*/ 51018 w 51018"/>
                <a:gd name="connsiteY2" fmla="*/ 47716 h 51019"/>
                <a:gd name="connsiteX3" fmla="*/ 51018 w 51018"/>
                <a:gd name="connsiteY3" fmla="*/ 3304 h 51019"/>
                <a:gd name="connsiteX4" fmla="*/ 47714 w 51018"/>
                <a:gd name="connsiteY4" fmla="*/ 0 h 51019"/>
                <a:gd name="connsiteX5" fmla="*/ 3304 w 51018"/>
                <a:gd name="connsiteY5" fmla="*/ 0 h 51019"/>
                <a:gd name="connsiteX6" fmla="*/ 0 w 51018"/>
                <a:gd name="connsiteY6" fmla="*/ 3304 h 51019"/>
                <a:gd name="connsiteX7" fmla="*/ 0 w 51018"/>
                <a:gd name="connsiteY7" fmla="*/ 47716 h 51019"/>
                <a:gd name="connsiteX8" fmla="*/ 3304 w 51018"/>
                <a:gd name="connsiteY8" fmla="*/ 51020 h 51019"/>
                <a:gd name="connsiteX9" fmla="*/ 6608 w 51018"/>
                <a:gd name="connsiteY9" fmla="*/ 6608 h 51019"/>
                <a:gd name="connsiteX10" fmla="*/ 44410 w 51018"/>
                <a:gd name="connsiteY10" fmla="*/ 6608 h 51019"/>
                <a:gd name="connsiteX11" fmla="*/ 44410 w 51018"/>
                <a:gd name="connsiteY11" fmla="*/ 44412 h 51019"/>
                <a:gd name="connsiteX12" fmla="*/ 6608 w 51018"/>
                <a:gd name="connsiteY12" fmla="*/ 44412 h 5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18" h="51019">
                  <a:moveTo>
                    <a:pt x="3304" y="51020"/>
                  </a:moveTo>
                  <a:lnTo>
                    <a:pt x="47714" y="51020"/>
                  </a:lnTo>
                  <a:cubicBezTo>
                    <a:pt x="49538" y="51019"/>
                    <a:pt x="51018" y="49540"/>
                    <a:pt x="51018" y="47716"/>
                  </a:cubicBezTo>
                  <a:lnTo>
                    <a:pt x="51018" y="3304"/>
                  </a:lnTo>
                  <a:cubicBezTo>
                    <a:pt x="51018" y="1479"/>
                    <a:pt x="49538" y="0"/>
                    <a:pt x="47714" y="0"/>
                  </a:cubicBezTo>
                  <a:lnTo>
                    <a:pt x="3304" y="0"/>
                  </a:lnTo>
                  <a:cubicBezTo>
                    <a:pt x="1478" y="0"/>
                    <a:pt x="0" y="1479"/>
                    <a:pt x="0" y="3304"/>
                  </a:cubicBezTo>
                  <a:lnTo>
                    <a:pt x="0" y="47716"/>
                  </a:lnTo>
                  <a:cubicBezTo>
                    <a:pt x="0" y="49540"/>
                    <a:pt x="1478" y="51019"/>
                    <a:pt x="3304" y="51020"/>
                  </a:cubicBezTo>
                  <a:close/>
                  <a:moveTo>
                    <a:pt x="6608" y="6608"/>
                  </a:moveTo>
                  <a:lnTo>
                    <a:pt x="44410" y="6608"/>
                  </a:lnTo>
                  <a:lnTo>
                    <a:pt x="44410" y="44412"/>
                  </a:lnTo>
                  <a:lnTo>
                    <a:pt x="6608" y="44412"/>
                  </a:lnTo>
                  <a:close/>
                </a:path>
              </a:pathLst>
            </a:custGeom>
            <a:solidFill>
              <a:schemeClr val="accent5">
                <a:lumMod val="50000"/>
              </a:schemeClr>
            </a:solidFill>
            <a:ln w="2188" cap="flat">
              <a:noFill/>
              <a:prstDash val="solid"/>
              <a:miter/>
            </a:ln>
          </p:spPr>
          <p:txBody>
            <a:bodyPr rtlCol="0" anchor="ctr"/>
            <a:lstStyle/>
            <a:p>
              <a:endParaRPr lang="nb-NO"/>
            </a:p>
          </p:txBody>
        </p:sp>
        <p:sp>
          <p:nvSpPr>
            <p:cNvPr id="32" name="Frihåndsform: figur 31">
              <a:extLst>
                <a:ext uri="{FF2B5EF4-FFF2-40B4-BE49-F238E27FC236}">
                  <a16:creationId xmlns:a16="http://schemas.microsoft.com/office/drawing/2014/main" id="{E2487A6A-6FE1-4643-97E4-BFE0284ED7CA}"/>
                </a:ext>
              </a:extLst>
            </p:cNvPr>
            <p:cNvSpPr/>
            <p:nvPr/>
          </p:nvSpPr>
          <p:spPr>
            <a:xfrm>
              <a:off x="2351712" y="3030713"/>
              <a:ext cx="51018" cy="51019"/>
            </a:xfrm>
            <a:custGeom>
              <a:avLst/>
              <a:gdLst>
                <a:gd name="connsiteX0" fmla="*/ 3304 w 51018"/>
                <a:gd name="connsiteY0" fmla="*/ 51020 h 51019"/>
                <a:gd name="connsiteX1" fmla="*/ 47714 w 51018"/>
                <a:gd name="connsiteY1" fmla="*/ 51020 h 51019"/>
                <a:gd name="connsiteX2" fmla="*/ 51018 w 51018"/>
                <a:gd name="connsiteY2" fmla="*/ 47716 h 51019"/>
                <a:gd name="connsiteX3" fmla="*/ 51018 w 51018"/>
                <a:gd name="connsiteY3" fmla="*/ 3304 h 51019"/>
                <a:gd name="connsiteX4" fmla="*/ 47714 w 51018"/>
                <a:gd name="connsiteY4" fmla="*/ 0 h 51019"/>
                <a:gd name="connsiteX5" fmla="*/ 3304 w 51018"/>
                <a:gd name="connsiteY5" fmla="*/ 0 h 51019"/>
                <a:gd name="connsiteX6" fmla="*/ 0 w 51018"/>
                <a:gd name="connsiteY6" fmla="*/ 3304 h 51019"/>
                <a:gd name="connsiteX7" fmla="*/ 0 w 51018"/>
                <a:gd name="connsiteY7" fmla="*/ 47716 h 51019"/>
                <a:gd name="connsiteX8" fmla="*/ 3304 w 51018"/>
                <a:gd name="connsiteY8" fmla="*/ 51020 h 51019"/>
                <a:gd name="connsiteX9" fmla="*/ 6608 w 51018"/>
                <a:gd name="connsiteY9" fmla="*/ 6608 h 51019"/>
                <a:gd name="connsiteX10" fmla="*/ 44410 w 51018"/>
                <a:gd name="connsiteY10" fmla="*/ 6608 h 51019"/>
                <a:gd name="connsiteX11" fmla="*/ 44410 w 51018"/>
                <a:gd name="connsiteY11" fmla="*/ 44412 h 51019"/>
                <a:gd name="connsiteX12" fmla="*/ 6608 w 51018"/>
                <a:gd name="connsiteY12" fmla="*/ 44412 h 5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18" h="51019">
                  <a:moveTo>
                    <a:pt x="3304" y="51020"/>
                  </a:moveTo>
                  <a:lnTo>
                    <a:pt x="47714" y="51020"/>
                  </a:lnTo>
                  <a:cubicBezTo>
                    <a:pt x="49540" y="51019"/>
                    <a:pt x="51018" y="49540"/>
                    <a:pt x="51018" y="47716"/>
                  </a:cubicBezTo>
                  <a:lnTo>
                    <a:pt x="51018" y="3304"/>
                  </a:lnTo>
                  <a:cubicBezTo>
                    <a:pt x="51018" y="1479"/>
                    <a:pt x="49540" y="0"/>
                    <a:pt x="47714" y="0"/>
                  </a:cubicBezTo>
                  <a:lnTo>
                    <a:pt x="3304" y="0"/>
                  </a:lnTo>
                  <a:cubicBezTo>
                    <a:pt x="1480" y="0"/>
                    <a:pt x="0" y="1479"/>
                    <a:pt x="0" y="3304"/>
                  </a:cubicBezTo>
                  <a:lnTo>
                    <a:pt x="0" y="47716"/>
                  </a:lnTo>
                  <a:cubicBezTo>
                    <a:pt x="0" y="49540"/>
                    <a:pt x="1480" y="51019"/>
                    <a:pt x="3304" y="51020"/>
                  </a:cubicBezTo>
                  <a:close/>
                  <a:moveTo>
                    <a:pt x="6608" y="6608"/>
                  </a:moveTo>
                  <a:lnTo>
                    <a:pt x="44410" y="6608"/>
                  </a:lnTo>
                  <a:lnTo>
                    <a:pt x="44410" y="44412"/>
                  </a:lnTo>
                  <a:lnTo>
                    <a:pt x="6608" y="44412"/>
                  </a:lnTo>
                  <a:close/>
                </a:path>
              </a:pathLst>
            </a:custGeom>
            <a:solidFill>
              <a:schemeClr val="accent5">
                <a:lumMod val="50000"/>
              </a:schemeClr>
            </a:solidFill>
            <a:ln w="2188" cap="flat">
              <a:noFill/>
              <a:prstDash val="solid"/>
              <a:miter/>
            </a:ln>
          </p:spPr>
          <p:txBody>
            <a:bodyPr rtlCol="0" anchor="ctr"/>
            <a:lstStyle/>
            <a:p>
              <a:endParaRPr lang="nb-NO"/>
            </a:p>
          </p:txBody>
        </p:sp>
        <p:sp>
          <p:nvSpPr>
            <p:cNvPr id="33" name="Frihåndsform: figur 32">
              <a:extLst>
                <a:ext uri="{FF2B5EF4-FFF2-40B4-BE49-F238E27FC236}">
                  <a16:creationId xmlns:a16="http://schemas.microsoft.com/office/drawing/2014/main" id="{F0671115-1EF7-458A-903C-ADE55D278196}"/>
                </a:ext>
              </a:extLst>
            </p:cNvPr>
            <p:cNvSpPr/>
            <p:nvPr/>
          </p:nvSpPr>
          <p:spPr>
            <a:xfrm>
              <a:off x="2173929" y="3107904"/>
              <a:ext cx="51019" cy="51018"/>
            </a:xfrm>
            <a:custGeom>
              <a:avLst/>
              <a:gdLst>
                <a:gd name="connsiteX0" fmla="*/ 51020 w 51019"/>
                <a:gd name="connsiteY0" fmla="*/ 47714 h 51018"/>
                <a:gd name="connsiteX1" fmla="*/ 51020 w 51019"/>
                <a:gd name="connsiteY1" fmla="*/ 3304 h 51018"/>
                <a:gd name="connsiteX2" fmla="*/ 47716 w 51019"/>
                <a:gd name="connsiteY2" fmla="*/ 0 h 51018"/>
                <a:gd name="connsiteX3" fmla="*/ 3304 w 51019"/>
                <a:gd name="connsiteY3" fmla="*/ 0 h 51018"/>
                <a:gd name="connsiteX4" fmla="*/ 0 w 51019"/>
                <a:gd name="connsiteY4" fmla="*/ 3304 h 51018"/>
                <a:gd name="connsiteX5" fmla="*/ 0 w 51019"/>
                <a:gd name="connsiteY5" fmla="*/ 47714 h 51018"/>
                <a:gd name="connsiteX6" fmla="*/ 3304 w 51019"/>
                <a:gd name="connsiteY6" fmla="*/ 51018 h 51018"/>
                <a:gd name="connsiteX7" fmla="*/ 47716 w 51019"/>
                <a:gd name="connsiteY7" fmla="*/ 51018 h 51018"/>
                <a:gd name="connsiteX8" fmla="*/ 51020 w 51019"/>
                <a:gd name="connsiteY8" fmla="*/ 47714 h 51018"/>
                <a:gd name="connsiteX9" fmla="*/ 44412 w 51019"/>
                <a:gd name="connsiteY9" fmla="*/ 44410 h 51018"/>
                <a:gd name="connsiteX10" fmla="*/ 6608 w 51019"/>
                <a:gd name="connsiteY10" fmla="*/ 44410 h 51018"/>
                <a:gd name="connsiteX11" fmla="*/ 6608 w 51019"/>
                <a:gd name="connsiteY11" fmla="*/ 6608 h 51018"/>
                <a:gd name="connsiteX12" fmla="*/ 44412 w 51019"/>
                <a:gd name="connsiteY12" fmla="*/ 6608 h 5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19" h="51018">
                  <a:moveTo>
                    <a:pt x="51020" y="47714"/>
                  </a:moveTo>
                  <a:lnTo>
                    <a:pt x="51020" y="3304"/>
                  </a:lnTo>
                  <a:cubicBezTo>
                    <a:pt x="51020" y="1479"/>
                    <a:pt x="49539" y="0"/>
                    <a:pt x="47716" y="0"/>
                  </a:cubicBezTo>
                  <a:lnTo>
                    <a:pt x="3304" y="0"/>
                  </a:lnTo>
                  <a:cubicBezTo>
                    <a:pt x="1479" y="0"/>
                    <a:pt x="0" y="1479"/>
                    <a:pt x="0" y="3304"/>
                  </a:cubicBezTo>
                  <a:lnTo>
                    <a:pt x="0" y="47714"/>
                  </a:lnTo>
                  <a:cubicBezTo>
                    <a:pt x="0" y="49540"/>
                    <a:pt x="1479" y="51018"/>
                    <a:pt x="3304" y="51018"/>
                  </a:cubicBezTo>
                  <a:lnTo>
                    <a:pt x="47716" y="51018"/>
                  </a:lnTo>
                  <a:cubicBezTo>
                    <a:pt x="49539" y="51018"/>
                    <a:pt x="51017" y="49540"/>
                    <a:pt x="51020" y="47714"/>
                  </a:cubicBezTo>
                  <a:close/>
                  <a:moveTo>
                    <a:pt x="44412" y="44410"/>
                  </a:moveTo>
                  <a:lnTo>
                    <a:pt x="6608" y="44410"/>
                  </a:lnTo>
                  <a:lnTo>
                    <a:pt x="6608" y="6608"/>
                  </a:lnTo>
                  <a:lnTo>
                    <a:pt x="44412" y="6608"/>
                  </a:lnTo>
                  <a:close/>
                </a:path>
              </a:pathLst>
            </a:custGeom>
            <a:solidFill>
              <a:schemeClr val="accent5">
                <a:lumMod val="50000"/>
              </a:schemeClr>
            </a:solidFill>
            <a:ln w="2188" cap="flat">
              <a:noFill/>
              <a:prstDash val="solid"/>
              <a:miter/>
            </a:ln>
          </p:spPr>
          <p:txBody>
            <a:bodyPr rtlCol="0" anchor="ctr"/>
            <a:lstStyle/>
            <a:p>
              <a:endParaRPr lang="nb-NO"/>
            </a:p>
          </p:txBody>
        </p:sp>
        <p:sp>
          <p:nvSpPr>
            <p:cNvPr id="34" name="Frihåndsform: figur 33">
              <a:extLst>
                <a:ext uri="{FF2B5EF4-FFF2-40B4-BE49-F238E27FC236}">
                  <a16:creationId xmlns:a16="http://schemas.microsoft.com/office/drawing/2014/main" id="{26F3CDFB-59F8-4F0C-AB93-79F46C14C2A3}"/>
                </a:ext>
              </a:extLst>
            </p:cNvPr>
            <p:cNvSpPr/>
            <p:nvPr/>
          </p:nvSpPr>
          <p:spPr>
            <a:xfrm>
              <a:off x="2262821" y="3107904"/>
              <a:ext cx="51018" cy="51018"/>
            </a:xfrm>
            <a:custGeom>
              <a:avLst/>
              <a:gdLst>
                <a:gd name="connsiteX0" fmla="*/ 3304 w 51018"/>
                <a:gd name="connsiteY0" fmla="*/ 51018 h 51018"/>
                <a:gd name="connsiteX1" fmla="*/ 47714 w 51018"/>
                <a:gd name="connsiteY1" fmla="*/ 51018 h 51018"/>
                <a:gd name="connsiteX2" fmla="*/ 51018 w 51018"/>
                <a:gd name="connsiteY2" fmla="*/ 47714 h 51018"/>
                <a:gd name="connsiteX3" fmla="*/ 51018 w 51018"/>
                <a:gd name="connsiteY3" fmla="*/ 3304 h 51018"/>
                <a:gd name="connsiteX4" fmla="*/ 47714 w 51018"/>
                <a:gd name="connsiteY4" fmla="*/ 0 h 51018"/>
                <a:gd name="connsiteX5" fmla="*/ 3304 w 51018"/>
                <a:gd name="connsiteY5" fmla="*/ 0 h 51018"/>
                <a:gd name="connsiteX6" fmla="*/ 0 w 51018"/>
                <a:gd name="connsiteY6" fmla="*/ 3304 h 51018"/>
                <a:gd name="connsiteX7" fmla="*/ 0 w 51018"/>
                <a:gd name="connsiteY7" fmla="*/ 47714 h 51018"/>
                <a:gd name="connsiteX8" fmla="*/ 3304 w 51018"/>
                <a:gd name="connsiteY8" fmla="*/ 51018 h 51018"/>
                <a:gd name="connsiteX9" fmla="*/ 6608 w 51018"/>
                <a:gd name="connsiteY9" fmla="*/ 6608 h 51018"/>
                <a:gd name="connsiteX10" fmla="*/ 44410 w 51018"/>
                <a:gd name="connsiteY10" fmla="*/ 6608 h 51018"/>
                <a:gd name="connsiteX11" fmla="*/ 44410 w 51018"/>
                <a:gd name="connsiteY11" fmla="*/ 44410 h 51018"/>
                <a:gd name="connsiteX12" fmla="*/ 6608 w 51018"/>
                <a:gd name="connsiteY12" fmla="*/ 44410 h 5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18" h="51018">
                  <a:moveTo>
                    <a:pt x="3304" y="51018"/>
                  </a:moveTo>
                  <a:lnTo>
                    <a:pt x="47714" y="51018"/>
                  </a:lnTo>
                  <a:cubicBezTo>
                    <a:pt x="49538" y="51018"/>
                    <a:pt x="51018" y="49540"/>
                    <a:pt x="51018" y="47714"/>
                  </a:cubicBezTo>
                  <a:lnTo>
                    <a:pt x="51018" y="3304"/>
                  </a:lnTo>
                  <a:cubicBezTo>
                    <a:pt x="51018" y="1479"/>
                    <a:pt x="49538" y="0"/>
                    <a:pt x="47714" y="0"/>
                  </a:cubicBezTo>
                  <a:lnTo>
                    <a:pt x="3304" y="0"/>
                  </a:lnTo>
                  <a:cubicBezTo>
                    <a:pt x="1478" y="0"/>
                    <a:pt x="0" y="1479"/>
                    <a:pt x="0" y="3304"/>
                  </a:cubicBezTo>
                  <a:lnTo>
                    <a:pt x="0" y="47714"/>
                  </a:lnTo>
                  <a:cubicBezTo>
                    <a:pt x="0" y="49540"/>
                    <a:pt x="1478" y="51018"/>
                    <a:pt x="3304" y="51018"/>
                  </a:cubicBezTo>
                  <a:close/>
                  <a:moveTo>
                    <a:pt x="6608" y="6608"/>
                  </a:moveTo>
                  <a:lnTo>
                    <a:pt x="44410" y="6608"/>
                  </a:lnTo>
                  <a:lnTo>
                    <a:pt x="44410" y="44410"/>
                  </a:lnTo>
                  <a:lnTo>
                    <a:pt x="6608" y="44410"/>
                  </a:lnTo>
                  <a:close/>
                </a:path>
              </a:pathLst>
            </a:custGeom>
            <a:solidFill>
              <a:schemeClr val="accent5">
                <a:lumMod val="50000"/>
              </a:schemeClr>
            </a:solidFill>
            <a:ln w="2188" cap="flat">
              <a:noFill/>
              <a:prstDash val="solid"/>
              <a:miter/>
            </a:ln>
          </p:spPr>
          <p:txBody>
            <a:bodyPr rtlCol="0" anchor="ctr"/>
            <a:lstStyle/>
            <a:p>
              <a:endParaRPr lang="nb-NO"/>
            </a:p>
          </p:txBody>
        </p:sp>
        <p:sp>
          <p:nvSpPr>
            <p:cNvPr id="35" name="Frihåndsform: figur 34">
              <a:extLst>
                <a:ext uri="{FF2B5EF4-FFF2-40B4-BE49-F238E27FC236}">
                  <a16:creationId xmlns:a16="http://schemas.microsoft.com/office/drawing/2014/main" id="{C4492E19-E02B-4C5F-840E-AA364B9C78A2}"/>
                </a:ext>
              </a:extLst>
            </p:cNvPr>
            <p:cNvSpPr/>
            <p:nvPr/>
          </p:nvSpPr>
          <p:spPr>
            <a:xfrm>
              <a:off x="2351712" y="3107904"/>
              <a:ext cx="51018" cy="51018"/>
            </a:xfrm>
            <a:custGeom>
              <a:avLst/>
              <a:gdLst>
                <a:gd name="connsiteX0" fmla="*/ 3304 w 51018"/>
                <a:gd name="connsiteY0" fmla="*/ 51018 h 51018"/>
                <a:gd name="connsiteX1" fmla="*/ 47714 w 51018"/>
                <a:gd name="connsiteY1" fmla="*/ 51018 h 51018"/>
                <a:gd name="connsiteX2" fmla="*/ 51018 w 51018"/>
                <a:gd name="connsiteY2" fmla="*/ 47714 h 51018"/>
                <a:gd name="connsiteX3" fmla="*/ 51018 w 51018"/>
                <a:gd name="connsiteY3" fmla="*/ 3304 h 51018"/>
                <a:gd name="connsiteX4" fmla="*/ 47714 w 51018"/>
                <a:gd name="connsiteY4" fmla="*/ 0 h 51018"/>
                <a:gd name="connsiteX5" fmla="*/ 3304 w 51018"/>
                <a:gd name="connsiteY5" fmla="*/ 0 h 51018"/>
                <a:gd name="connsiteX6" fmla="*/ 0 w 51018"/>
                <a:gd name="connsiteY6" fmla="*/ 3304 h 51018"/>
                <a:gd name="connsiteX7" fmla="*/ 0 w 51018"/>
                <a:gd name="connsiteY7" fmla="*/ 47714 h 51018"/>
                <a:gd name="connsiteX8" fmla="*/ 3304 w 51018"/>
                <a:gd name="connsiteY8" fmla="*/ 51018 h 51018"/>
                <a:gd name="connsiteX9" fmla="*/ 6608 w 51018"/>
                <a:gd name="connsiteY9" fmla="*/ 6608 h 51018"/>
                <a:gd name="connsiteX10" fmla="*/ 44410 w 51018"/>
                <a:gd name="connsiteY10" fmla="*/ 6608 h 51018"/>
                <a:gd name="connsiteX11" fmla="*/ 44410 w 51018"/>
                <a:gd name="connsiteY11" fmla="*/ 44410 h 51018"/>
                <a:gd name="connsiteX12" fmla="*/ 6608 w 51018"/>
                <a:gd name="connsiteY12" fmla="*/ 44410 h 5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18" h="51018">
                  <a:moveTo>
                    <a:pt x="3304" y="51018"/>
                  </a:moveTo>
                  <a:lnTo>
                    <a:pt x="47714" y="51018"/>
                  </a:lnTo>
                  <a:cubicBezTo>
                    <a:pt x="49540" y="51018"/>
                    <a:pt x="51018" y="49540"/>
                    <a:pt x="51018" y="47714"/>
                  </a:cubicBezTo>
                  <a:lnTo>
                    <a:pt x="51018" y="3304"/>
                  </a:lnTo>
                  <a:cubicBezTo>
                    <a:pt x="51018" y="1479"/>
                    <a:pt x="49540" y="0"/>
                    <a:pt x="47714" y="0"/>
                  </a:cubicBezTo>
                  <a:lnTo>
                    <a:pt x="3304" y="0"/>
                  </a:lnTo>
                  <a:cubicBezTo>
                    <a:pt x="1480" y="0"/>
                    <a:pt x="0" y="1479"/>
                    <a:pt x="0" y="3304"/>
                  </a:cubicBezTo>
                  <a:lnTo>
                    <a:pt x="0" y="47714"/>
                  </a:lnTo>
                  <a:cubicBezTo>
                    <a:pt x="0" y="49540"/>
                    <a:pt x="1480" y="51018"/>
                    <a:pt x="3304" y="51018"/>
                  </a:cubicBezTo>
                  <a:close/>
                  <a:moveTo>
                    <a:pt x="6608" y="6608"/>
                  </a:moveTo>
                  <a:lnTo>
                    <a:pt x="44410" y="6608"/>
                  </a:lnTo>
                  <a:lnTo>
                    <a:pt x="44410" y="44410"/>
                  </a:lnTo>
                  <a:lnTo>
                    <a:pt x="6608" y="44410"/>
                  </a:lnTo>
                  <a:close/>
                </a:path>
              </a:pathLst>
            </a:custGeom>
            <a:solidFill>
              <a:schemeClr val="accent5">
                <a:lumMod val="50000"/>
              </a:schemeClr>
            </a:solidFill>
            <a:ln w="2188" cap="flat">
              <a:noFill/>
              <a:prstDash val="solid"/>
              <a:miter/>
            </a:ln>
          </p:spPr>
          <p:txBody>
            <a:bodyPr rtlCol="0" anchor="ctr"/>
            <a:lstStyle/>
            <a:p>
              <a:endParaRPr lang="nb-NO"/>
            </a:p>
          </p:txBody>
        </p:sp>
        <p:sp>
          <p:nvSpPr>
            <p:cNvPr id="36" name="Frihåndsform: figur 35">
              <a:extLst>
                <a:ext uri="{FF2B5EF4-FFF2-40B4-BE49-F238E27FC236}">
                  <a16:creationId xmlns:a16="http://schemas.microsoft.com/office/drawing/2014/main" id="{27B3632A-9411-47D9-8C45-A22173D06EAE}"/>
                </a:ext>
              </a:extLst>
            </p:cNvPr>
            <p:cNvSpPr/>
            <p:nvPr/>
          </p:nvSpPr>
          <p:spPr>
            <a:xfrm>
              <a:off x="2262821" y="3185095"/>
              <a:ext cx="51018" cy="51018"/>
            </a:xfrm>
            <a:custGeom>
              <a:avLst/>
              <a:gdLst>
                <a:gd name="connsiteX0" fmla="*/ 3304 w 51018"/>
                <a:gd name="connsiteY0" fmla="*/ 51018 h 51018"/>
                <a:gd name="connsiteX1" fmla="*/ 47714 w 51018"/>
                <a:gd name="connsiteY1" fmla="*/ 51018 h 51018"/>
                <a:gd name="connsiteX2" fmla="*/ 51018 w 51018"/>
                <a:gd name="connsiteY2" fmla="*/ 47714 h 51018"/>
                <a:gd name="connsiteX3" fmla="*/ 51018 w 51018"/>
                <a:gd name="connsiteY3" fmla="*/ 3304 h 51018"/>
                <a:gd name="connsiteX4" fmla="*/ 47714 w 51018"/>
                <a:gd name="connsiteY4" fmla="*/ 0 h 51018"/>
                <a:gd name="connsiteX5" fmla="*/ 3304 w 51018"/>
                <a:gd name="connsiteY5" fmla="*/ 0 h 51018"/>
                <a:gd name="connsiteX6" fmla="*/ 0 w 51018"/>
                <a:gd name="connsiteY6" fmla="*/ 3304 h 51018"/>
                <a:gd name="connsiteX7" fmla="*/ 0 w 51018"/>
                <a:gd name="connsiteY7" fmla="*/ 47714 h 51018"/>
                <a:gd name="connsiteX8" fmla="*/ 3304 w 51018"/>
                <a:gd name="connsiteY8" fmla="*/ 51018 h 51018"/>
                <a:gd name="connsiteX9" fmla="*/ 6608 w 51018"/>
                <a:gd name="connsiteY9" fmla="*/ 6608 h 51018"/>
                <a:gd name="connsiteX10" fmla="*/ 44410 w 51018"/>
                <a:gd name="connsiteY10" fmla="*/ 6608 h 51018"/>
                <a:gd name="connsiteX11" fmla="*/ 44410 w 51018"/>
                <a:gd name="connsiteY11" fmla="*/ 44410 h 51018"/>
                <a:gd name="connsiteX12" fmla="*/ 6608 w 51018"/>
                <a:gd name="connsiteY12" fmla="*/ 44410 h 5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18" h="51018">
                  <a:moveTo>
                    <a:pt x="3304" y="51018"/>
                  </a:moveTo>
                  <a:lnTo>
                    <a:pt x="47714" y="51018"/>
                  </a:lnTo>
                  <a:cubicBezTo>
                    <a:pt x="49538" y="51018"/>
                    <a:pt x="51018" y="49538"/>
                    <a:pt x="51018" y="47714"/>
                  </a:cubicBezTo>
                  <a:lnTo>
                    <a:pt x="51018" y="3304"/>
                  </a:lnTo>
                  <a:cubicBezTo>
                    <a:pt x="51018" y="1480"/>
                    <a:pt x="49538" y="0"/>
                    <a:pt x="47714" y="0"/>
                  </a:cubicBezTo>
                  <a:lnTo>
                    <a:pt x="3304" y="0"/>
                  </a:lnTo>
                  <a:cubicBezTo>
                    <a:pt x="1478" y="0"/>
                    <a:pt x="0" y="1480"/>
                    <a:pt x="0" y="3304"/>
                  </a:cubicBezTo>
                  <a:lnTo>
                    <a:pt x="0" y="47714"/>
                  </a:lnTo>
                  <a:cubicBezTo>
                    <a:pt x="0" y="49538"/>
                    <a:pt x="1478" y="51018"/>
                    <a:pt x="3304" y="51018"/>
                  </a:cubicBezTo>
                  <a:close/>
                  <a:moveTo>
                    <a:pt x="6608" y="6608"/>
                  </a:moveTo>
                  <a:lnTo>
                    <a:pt x="44410" y="6608"/>
                  </a:lnTo>
                  <a:lnTo>
                    <a:pt x="44410" y="44410"/>
                  </a:lnTo>
                  <a:lnTo>
                    <a:pt x="6608" y="44410"/>
                  </a:lnTo>
                  <a:close/>
                </a:path>
              </a:pathLst>
            </a:custGeom>
            <a:solidFill>
              <a:schemeClr val="accent5">
                <a:lumMod val="50000"/>
              </a:schemeClr>
            </a:solidFill>
            <a:ln w="2188" cap="flat">
              <a:noFill/>
              <a:prstDash val="solid"/>
              <a:miter/>
            </a:ln>
          </p:spPr>
          <p:txBody>
            <a:bodyPr rtlCol="0" anchor="ctr"/>
            <a:lstStyle/>
            <a:p>
              <a:endParaRPr lang="nb-NO"/>
            </a:p>
          </p:txBody>
        </p:sp>
        <p:sp>
          <p:nvSpPr>
            <p:cNvPr id="37" name="Frihåndsform: figur 36">
              <a:extLst>
                <a:ext uri="{FF2B5EF4-FFF2-40B4-BE49-F238E27FC236}">
                  <a16:creationId xmlns:a16="http://schemas.microsoft.com/office/drawing/2014/main" id="{D3E0F008-A473-42B8-93C3-083EA3780697}"/>
                </a:ext>
              </a:extLst>
            </p:cNvPr>
            <p:cNvSpPr/>
            <p:nvPr/>
          </p:nvSpPr>
          <p:spPr>
            <a:xfrm>
              <a:off x="2061847" y="2984315"/>
              <a:ext cx="506720" cy="520298"/>
            </a:xfrm>
            <a:custGeom>
              <a:avLst/>
              <a:gdLst>
                <a:gd name="connsiteX0" fmla="*/ 505324 w 506720"/>
                <a:gd name="connsiteY0" fmla="*/ 325010 h 520298"/>
                <a:gd name="connsiteX1" fmla="*/ 373573 w 506720"/>
                <a:gd name="connsiteY1" fmla="*/ 231784 h 520298"/>
                <a:gd name="connsiteX2" fmla="*/ 373595 w 506720"/>
                <a:gd name="connsiteY2" fmla="*/ 231575 h 520298"/>
                <a:gd name="connsiteX3" fmla="*/ 373595 w 506720"/>
                <a:gd name="connsiteY3" fmla="*/ 3304 h 520298"/>
                <a:gd name="connsiteX4" fmla="*/ 370291 w 506720"/>
                <a:gd name="connsiteY4" fmla="*/ 0 h 520298"/>
                <a:gd name="connsiteX5" fmla="*/ 82677 w 506720"/>
                <a:gd name="connsiteY5" fmla="*/ 0 h 520298"/>
                <a:gd name="connsiteX6" fmla="*/ 79373 w 506720"/>
                <a:gd name="connsiteY6" fmla="*/ 3304 h 520298"/>
                <a:gd name="connsiteX7" fmla="*/ 79373 w 506720"/>
                <a:gd name="connsiteY7" fmla="*/ 200780 h 520298"/>
                <a:gd name="connsiteX8" fmla="*/ 3304 w 506720"/>
                <a:gd name="connsiteY8" fmla="*/ 200780 h 520298"/>
                <a:gd name="connsiteX9" fmla="*/ 0 w 506720"/>
                <a:gd name="connsiteY9" fmla="*/ 204084 h 520298"/>
                <a:gd name="connsiteX10" fmla="*/ 0 w 506720"/>
                <a:gd name="connsiteY10" fmla="*/ 516995 h 520298"/>
                <a:gd name="connsiteX11" fmla="*/ 3304 w 506720"/>
                <a:gd name="connsiteY11" fmla="*/ 520299 h 520298"/>
                <a:gd name="connsiteX12" fmla="*/ 503416 w 506720"/>
                <a:gd name="connsiteY12" fmla="*/ 520299 h 520298"/>
                <a:gd name="connsiteX13" fmla="*/ 506720 w 506720"/>
                <a:gd name="connsiteY13" fmla="*/ 516995 h 520298"/>
                <a:gd name="connsiteX14" fmla="*/ 506720 w 506720"/>
                <a:gd name="connsiteY14" fmla="*/ 327708 h 520298"/>
                <a:gd name="connsiteX15" fmla="*/ 505324 w 506720"/>
                <a:gd name="connsiteY15" fmla="*/ 325010 h 520298"/>
                <a:gd name="connsiteX16" fmla="*/ 85981 w 506720"/>
                <a:gd name="connsiteY16" fmla="*/ 6608 h 520298"/>
                <a:gd name="connsiteX17" fmla="*/ 366987 w 506720"/>
                <a:gd name="connsiteY17" fmla="*/ 6608 h 520298"/>
                <a:gd name="connsiteX18" fmla="*/ 366987 w 506720"/>
                <a:gd name="connsiteY18" fmla="*/ 227121 h 520298"/>
                <a:gd name="connsiteX19" fmla="*/ 355771 w 506720"/>
                <a:gd name="connsiteY19" fmla="*/ 219185 h 520298"/>
                <a:gd name="connsiteX20" fmla="*/ 351956 w 506720"/>
                <a:gd name="connsiteY20" fmla="*/ 219185 h 520298"/>
                <a:gd name="connsiteX21" fmla="*/ 340883 w 506720"/>
                <a:gd name="connsiteY21" fmla="*/ 227020 h 520298"/>
                <a:gd name="connsiteX22" fmla="*/ 340883 w 506720"/>
                <a:gd name="connsiteY22" fmla="*/ 204084 h 520298"/>
                <a:gd name="connsiteX23" fmla="*/ 337579 w 506720"/>
                <a:gd name="connsiteY23" fmla="*/ 200780 h 520298"/>
                <a:gd name="connsiteX24" fmla="*/ 293169 w 506720"/>
                <a:gd name="connsiteY24" fmla="*/ 200780 h 520298"/>
                <a:gd name="connsiteX25" fmla="*/ 289865 w 506720"/>
                <a:gd name="connsiteY25" fmla="*/ 204084 h 520298"/>
                <a:gd name="connsiteX26" fmla="*/ 289865 w 506720"/>
                <a:gd name="connsiteY26" fmla="*/ 248494 h 520298"/>
                <a:gd name="connsiteX27" fmla="*/ 293169 w 506720"/>
                <a:gd name="connsiteY27" fmla="*/ 251798 h 520298"/>
                <a:gd name="connsiteX28" fmla="*/ 305868 w 506720"/>
                <a:gd name="connsiteY28" fmla="*/ 251798 h 520298"/>
                <a:gd name="connsiteX29" fmla="*/ 202404 w 506720"/>
                <a:gd name="connsiteY29" fmla="*/ 325010 h 520298"/>
                <a:gd name="connsiteX30" fmla="*/ 201010 w 506720"/>
                <a:gd name="connsiteY30" fmla="*/ 327708 h 520298"/>
                <a:gd name="connsiteX31" fmla="*/ 201010 w 506720"/>
                <a:gd name="connsiteY31" fmla="*/ 513691 h 520298"/>
                <a:gd name="connsiteX32" fmla="*/ 163632 w 506720"/>
                <a:gd name="connsiteY32" fmla="*/ 513691 h 520298"/>
                <a:gd name="connsiteX33" fmla="*/ 163632 w 506720"/>
                <a:gd name="connsiteY33" fmla="*/ 204084 h 520298"/>
                <a:gd name="connsiteX34" fmla="*/ 160328 w 506720"/>
                <a:gd name="connsiteY34" fmla="*/ 200780 h 520298"/>
                <a:gd name="connsiteX35" fmla="*/ 85981 w 506720"/>
                <a:gd name="connsiteY35" fmla="*/ 200780 h 520298"/>
                <a:gd name="connsiteX36" fmla="*/ 315090 w 506720"/>
                <a:gd name="connsiteY36" fmla="*/ 245273 h 520298"/>
                <a:gd name="connsiteX37" fmla="*/ 314372 w 506720"/>
                <a:gd name="connsiteY37" fmla="*/ 245190 h 520298"/>
                <a:gd name="connsiteX38" fmla="*/ 296473 w 506720"/>
                <a:gd name="connsiteY38" fmla="*/ 245190 h 520298"/>
                <a:gd name="connsiteX39" fmla="*/ 296473 w 506720"/>
                <a:gd name="connsiteY39" fmla="*/ 207388 h 520298"/>
                <a:gd name="connsiteX40" fmla="*/ 334275 w 506720"/>
                <a:gd name="connsiteY40" fmla="*/ 207388 h 520298"/>
                <a:gd name="connsiteX41" fmla="*/ 334275 w 506720"/>
                <a:gd name="connsiteY41" fmla="*/ 231696 h 520298"/>
                <a:gd name="connsiteX42" fmla="*/ 149201 w 506720"/>
                <a:gd name="connsiteY42" fmla="*/ 513691 h 520298"/>
                <a:gd name="connsiteX43" fmla="*/ 6608 w 506720"/>
                <a:gd name="connsiteY43" fmla="*/ 513691 h 520298"/>
                <a:gd name="connsiteX44" fmla="*/ 6608 w 506720"/>
                <a:gd name="connsiteY44" fmla="*/ 207388 h 520298"/>
                <a:gd name="connsiteX45" fmla="*/ 157024 w 506720"/>
                <a:gd name="connsiteY45" fmla="*/ 207388 h 520298"/>
                <a:gd name="connsiteX46" fmla="*/ 157024 w 506720"/>
                <a:gd name="connsiteY46" fmla="*/ 513691 h 520298"/>
                <a:gd name="connsiteX47" fmla="*/ 317676 w 506720"/>
                <a:gd name="connsiteY47" fmla="*/ 513439 h 520298"/>
                <a:gd name="connsiteX48" fmla="*/ 317676 w 506720"/>
                <a:gd name="connsiteY48" fmla="*/ 399412 h 520298"/>
                <a:gd name="connsiteX49" fmla="*/ 390051 w 506720"/>
                <a:gd name="connsiteY49" fmla="*/ 399412 h 520298"/>
                <a:gd name="connsiteX50" fmla="*/ 390051 w 506720"/>
                <a:gd name="connsiteY50" fmla="*/ 513439 h 520298"/>
                <a:gd name="connsiteX51" fmla="*/ 500112 w 506720"/>
                <a:gd name="connsiteY51" fmla="*/ 513691 h 520298"/>
                <a:gd name="connsiteX52" fmla="*/ 396659 w 506720"/>
                <a:gd name="connsiteY52" fmla="*/ 513691 h 520298"/>
                <a:gd name="connsiteX53" fmla="*/ 396659 w 506720"/>
                <a:gd name="connsiteY53" fmla="*/ 396108 h 520298"/>
                <a:gd name="connsiteX54" fmla="*/ 393355 w 506720"/>
                <a:gd name="connsiteY54" fmla="*/ 392804 h 520298"/>
                <a:gd name="connsiteX55" fmla="*/ 314372 w 506720"/>
                <a:gd name="connsiteY55" fmla="*/ 392804 h 520298"/>
                <a:gd name="connsiteX56" fmla="*/ 311068 w 506720"/>
                <a:gd name="connsiteY56" fmla="*/ 396108 h 520298"/>
                <a:gd name="connsiteX57" fmla="*/ 311068 w 506720"/>
                <a:gd name="connsiteY57" fmla="*/ 513691 h 520298"/>
                <a:gd name="connsiteX58" fmla="*/ 207618 w 506720"/>
                <a:gd name="connsiteY58" fmla="*/ 513691 h 520298"/>
                <a:gd name="connsiteX59" fmla="*/ 207618 w 506720"/>
                <a:gd name="connsiteY59" fmla="*/ 329418 h 520298"/>
                <a:gd name="connsiteX60" fmla="*/ 216356 w 506720"/>
                <a:gd name="connsiteY60" fmla="*/ 323235 h 520298"/>
                <a:gd name="connsiteX61" fmla="*/ 216358 w 506720"/>
                <a:gd name="connsiteY61" fmla="*/ 323232 h 520298"/>
                <a:gd name="connsiteX62" fmla="*/ 249583 w 506720"/>
                <a:gd name="connsiteY62" fmla="*/ 299721 h 520298"/>
                <a:gd name="connsiteX63" fmla="*/ 353864 w 506720"/>
                <a:gd name="connsiteY63" fmla="*/ 225930 h 520298"/>
                <a:gd name="connsiteX64" fmla="*/ 500110 w 506720"/>
                <a:gd name="connsiteY64" fmla="*/ 329418 h 52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6720" h="520298">
                  <a:moveTo>
                    <a:pt x="505324" y="325010"/>
                  </a:moveTo>
                  <a:lnTo>
                    <a:pt x="373573" y="231784"/>
                  </a:lnTo>
                  <a:cubicBezTo>
                    <a:pt x="373580" y="231714"/>
                    <a:pt x="373595" y="231646"/>
                    <a:pt x="373595" y="231575"/>
                  </a:cubicBezTo>
                  <a:lnTo>
                    <a:pt x="373595" y="3304"/>
                  </a:lnTo>
                  <a:cubicBezTo>
                    <a:pt x="373595" y="1479"/>
                    <a:pt x="372115" y="0"/>
                    <a:pt x="370291" y="0"/>
                  </a:cubicBezTo>
                  <a:lnTo>
                    <a:pt x="82677" y="0"/>
                  </a:lnTo>
                  <a:cubicBezTo>
                    <a:pt x="80853" y="0"/>
                    <a:pt x="79374" y="1479"/>
                    <a:pt x="79373" y="3304"/>
                  </a:cubicBezTo>
                  <a:lnTo>
                    <a:pt x="79373" y="200780"/>
                  </a:lnTo>
                  <a:lnTo>
                    <a:pt x="3304" y="200780"/>
                  </a:lnTo>
                  <a:cubicBezTo>
                    <a:pt x="1479" y="200780"/>
                    <a:pt x="0" y="202260"/>
                    <a:pt x="0" y="204084"/>
                  </a:cubicBezTo>
                  <a:lnTo>
                    <a:pt x="0" y="516995"/>
                  </a:lnTo>
                  <a:cubicBezTo>
                    <a:pt x="0" y="518818"/>
                    <a:pt x="1479" y="520296"/>
                    <a:pt x="3304" y="520299"/>
                  </a:cubicBezTo>
                  <a:lnTo>
                    <a:pt x="503416" y="520299"/>
                  </a:lnTo>
                  <a:cubicBezTo>
                    <a:pt x="505240" y="520296"/>
                    <a:pt x="506718" y="518818"/>
                    <a:pt x="506720" y="516995"/>
                  </a:cubicBezTo>
                  <a:lnTo>
                    <a:pt x="506720" y="327708"/>
                  </a:lnTo>
                  <a:cubicBezTo>
                    <a:pt x="506718" y="326636"/>
                    <a:pt x="506198" y="325631"/>
                    <a:pt x="505324" y="325010"/>
                  </a:cubicBezTo>
                  <a:close/>
                  <a:moveTo>
                    <a:pt x="85981" y="6608"/>
                  </a:moveTo>
                  <a:lnTo>
                    <a:pt x="366987" y="6608"/>
                  </a:lnTo>
                  <a:lnTo>
                    <a:pt x="366987" y="227121"/>
                  </a:lnTo>
                  <a:lnTo>
                    <a:pt x="355771" y="219185"/>
                  </a:lnTo>
                  <a:cubicBezTo>
                    <a:pt x="354628" y="218377"/>
                    <a:pt x="353099" y="218377"/>
                    <a:pt x="351956" y="219185"/>
                  </a:cubicBezTo>
                  <a:lnTo>
                    <a:pt x="340883" y="227020"/>
                  </a:lnTo>
                  <a:lnTo>
                    <a:pt x="340883" y="204084"/>
                  </a:lnTo>
                  <a:cubicBezTo>
                    <a:pt x="340883" y="202260"/>
                    <a:pt x="339405" y="200780"/>
                    <a:pt x="337579" y="200780"/>
                  </a:cubicBezTo>
                  <a:lnTo>
                    <a:pt x="293169" y="200780"/>
                  </a:lnTo>
                  <a:cubicBezTo>
                    <a:pt x="291345" y="200780"/>
                    <a:pt x="289865" y="202260"/>
                    <a:pt x="289865" y="204084"/>
                  </a:cubicBezTo>
                  <a:lnTo>
                    <a:pt x="289865" y="248494"/>
                  </a:lnTo>
                  <a:cubicBezTo>
                    <a:pt x="289865" y="250320"/>
                    <a:pt x="291345" y="251798"/>
                    <a:pt x="293169" y="251798"/>
                  </a:cubicBezTo>
                  <a:lnTo>
                    <a:pt x="305868" y="251798"/>
                  </a:lnTo>
                  <a:lnTo>
                    <a:pt x="202404" y="325010"/>
                  </a:lnTo>
                  <a:cubicBezTo>
                    <a:pt x="201529" y="325631"/>
                    <a:pt x="201010" y="326636"/>
                    <a:pt x="201010" y="327708"/>
                  </a:cubicBezTo>
                  <a:lnTo>
                    <a:pt x="201010" y="513691"/>
                  </a:lnTo>
                  <a:lnTo>
                    <a:pt x="163632" y="513691"/>
                  </a:lnTo>
                  <a:lnTo>
                    <a:pt x="163632" y="204084"/>
                  </a:lnTo>
                  <a:cubicBezTo>
                    <a:pt x="163632" y="202260"/>
                    <a:pt x="162152" y="200780"/>
                    <a:pt x="160328" y="200780"/>
                  </a:cubicBezTo>
                  <a:lnTo>
                    <a:pt x="85981" y="200780"/>
                  </a:lnTo>
                  <a:close/>
                  <a:moveTo>
                    <a:pt x="315090" y="245273"/>
                  </a:moveTo>
                  <a:cubicBezTo>
                    <a:pt x="314854" y="245218"/>
                    <a:pt x="314614" y="245192"/>
                    <a:pt x="314372" y="245190"/>
                  </a:cubicBezTo>
                  <a:lnTo>
                    <a:pt x="296473" y="245190"/>
                  </a:lnTo>
                  <a:lnTo>
                    <a:pt x="296473" y="207388"/>
                  </a:lnTo>
                  <a:lnTo>
                    <a:pt x="334275" y="207388"/>
                  </a:lnTo>
                  <a:lnTo>
                    <a:pt x="334275" y="231696"/>
                  </a:lnTo>
                  <a:close/>
                  <a:moveTo>
                    <a:pt x="149201" y="513691"/>
                  </a:moveTo>
                  <a:lnTo>
                    <a:pt x="6608" y="513691"/>
                  </a:lnTo>
                  <a:lnTo>
                    <a:pt x="6608" y="207388"/>
                  </a:lnTo>
                  <a:lnTo>
                    <a:pt x="157024" y="207388"/>
                  </a:lnTo>
                  <a:lnTo>
                    <a:pt x="157024" y="513691"/>
                  </a:lnTo>
                  <a:close/>
                  <a:moveTo>
                    <a:pt x="317676" y="513439"/>
                  </a:moveTo>
                  <a:lnTo>
                    <a:pt x="317676" y="399412"/>
                  </a:lnTo>
                  <a:lnTo>
                    <a:pt x="390051" y="399412"/>
                  </a:lnTo>
                  <a:lnTo>
                    <a:pt x="390051" y="513439"/>
                  </a:lnTo>
                  <a:close/>
                  <a:moveTo>
                    <a:pt x="500112" y="513691"/>
                  </a:moveTo>
                  <a:lnTo>
                    <a:pt x="396659" y="513691"/>
                  </a:lnTo>
                  <a:lnTo>
                    <a:pt x="396659" y="396108"/>
                  </a:lnTo>
                  <a:cubicBezTo>
                    <a:pt x="396659" y="394282"/>
                    <a:pt x="395179" y="392804"/>
                    <a:pt x="393355" y="392804"/>
                  </a:cubicBezTo>
                  <a:lnTo>
                    <a:pt x="314372" y="392804"/>
                  </a:lnTo>
                  <a:cubicBezTo>
                    <a:pt x="312548" y="392804"/>
                    <a:pt x="311068" y="394282"/>
                    <a:pt x="311068" y="396108"/>
                  </a:cubicBezTo>
                  <a:lnTo>
                    <a:pt x="311068" y="513691"/>
                  </a:lnTo>
                  <a:lnTo>
                    <a:pt x="207618" y="513691"/>
                  </a:lnTo>
                  <a:lnTo>
                    <a:pt x="207618" y="329418"/>
                  </a:lnTo>
                  <a:lnTo>
                    <a:pt x="216356" y="323235"/>
                  </a:lnTo>
                  <a:lnTo>
                    <a:pt x="216358" y="323232"/>
                  </a:lnTo>
                  <a:lnTo>
                    <a:pt x="249583" y="299721"/>
                  </a:lnTo>
                  <a:lnTo>
                    <a:pt x="353864" y="225930"/>
                  </a:lnTo>
                  <a:lnTo>
                    <a:pt x="500110" y="329418"/>
                  </a:lnTo>
                  <a:close/>
                </a:path>
              </a:pathLst>
            </a:custGeom>
            <a:solidFill>
              <a:schemeClr val="accent5">
                <a:lumMod val="50000"/>
              </a:schemeClr>
            </a:solidFill>
            <a:ln w="19050" cap="flat" cmpd="sng" algn="ctr">
              <a:solidFill>
                <a:schemeClr val="accent5">
                  <a:lumMod val="50000"/>
                </a:schemeClr>
              </a:solidFill>
              <a:prstDash val="solid"/>
              <a:miter lim="800000"/>
              <a:headEnd type="none" w="med" len="med"/>
              <a:tailEnd type="none" w="med" len="med"/>
            </a:ln>
          </p:spPr>
          <p:txBody>
            <a:bodyPr rtlCol="0" anchor="ctr"/>
            <a:lstStyle/>
            <a:p>
              <a:endParaRPr lang="nb-NO" dirty="0"/>
            </a:p>
          </p:txBody>
        </p:sp>
        <p:sp>
          <p:nvSpPr>
            <p:cNvPr id="38" name="Frihåndsform: figur 37">
              <a:extLst>
                <a:ext uri="{FF2B5EF4-FFF2-40B4-BE49-F238E27FC236}">
                  <a16:creationId xmlns:a16="http://schemas.microsoft.com/office/drawing/2014/main" id="{E7CA9EE3-CDB1-4C44-9561-DB7751F8AF1D}"/>
                </a:ext>
              </a:extLst>
            </p:cNvPr>
            <p:cNvSpPr/>
            <p:nvPr/>
          </p:nvSpPr>
          <p:spPr>
            <a:xfrm>
              <a:off x="2394959" y="3320554"/>
              <a:ext cx="41502" cy="6608"/>
            </a:xfrm>
            <a:custGeom>
              <a:avLst/>
              <a:gdLst>
                <a:gd name="connsiteX0" fmla="*/ 0 w 41502"/>
                <a:gd name="connsiteY0" fmla="*/ 3304 h 6608"/>
                <a:gd name="connsiteX1" fmla="*/ 3304 w 41502"/>
                <a:gd name="connsiteY1" fmla="*/ 6608 h 6608"/>
                <a:gd name="connsiteX2" fmla="*/ 38199 w 41502"/>
                <a:gd name="connsiteY2" fmla="*/ 6608 h 6608"/>
                <a:gd name="connsiteX3" fmla="*/ 41503 w 41502"/>
                <a:gd name="connsiteY3" fmla="*/ 3304 h 6608"/>
                <a:gd name="connsiteX4" fmla="*/ 38199 w 41502"/>
                <a:gd name="connsiteY4" fmla="*/ 0 h 6608"/>
                <a:gd name="connsiteX5" fmla="*/ 3304 w 41502"/>
                <a:gd name="connsiteY5" fmla="*/ 0 h 6608"/>
                <a:gd name="connsiteX6" fmla="*/ 0 w 41502"/>
                <a:gd name="connsiteY6" fmla="*/ 3304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0" y="3304"/>
                  </a:moveTo>
                  <a:cubicBezTo>
                    <a:pt x="0" y="5128"/>
                    <a:pt x="1480" y="6608"/>
                    <a:pt x="3304" y="6608"/>
                  </a:cubicBezTo>
                  <a:lnTo>
                    <a:pt x="38199" y="6608"/>
                  </a:lnTo>
                  <a:cubicBezTo>
                    <a:pt x="40022" y="6608"/>
                    <a:pt x="41503" y="5128"/>
                    <a:pt x="41503" y="3304"/>
                  </a:cubicBezTo>
                  <a:cubicBezTo>
                    <a:pt x="41503" y="1480"/>
                    <a:pt x="40022" y="0"/>
                    <a:pt x="38199" y="0"/>
                  </a:cubicBezTo>
                  <a:lnTo>
                    <a:pt x="3304" y="0"/>
                  </a:lnTo>
                  <a:cubicBezTo>
                    <a:pt x="1480" y="0"/>
                    <a:pt x="0" y="1480"/>
                    <a:pt x="0" y="3304"/>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39" name="Frihåndsform: figur 38">
              <a:extLst>
                <a:ext uri="{FF2B5EF4-FFF2-40B4-BE49-F238E27FC236}">
                  <a16:creationId xmlns:a16="http://schemas.microsoft.com/office/drawing/2014/main" id="{45C59FCC-729E-4CB7-9AB8-247E790057A2}"/>
                </a:ext>
              </a:extLst>
            </p:cNvPr>
            <p:cNvSpPr/>
            <p:nvPr/>
          </p:nvSpPr>
          <p:spPr>
            <a:xfrm>
              <a:off x="2086627" y="3214527"/>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78"/>
                    <a:pt x="0" y="3304"/>
                  </a:cubicBezTo>
                  <a:cubicBezTo>
                    <a:pt x="0" y="5128"/>
                    <a:pt x="1479" y="6608"/>
                    <a:pt x="3304" y="6608"/>
                  </a:cubicBezTo>
                  <a:lnTo>
                    <a:pt x="38198" y="6608"/>
                  </a:lnTo>
                  <a:cubicBezTo>
                    <a:pt x="40023" y="6608"/>
                    <a:pt x="41502" y="5128"/>
                    <a:pt x="41502" y="3304"/>
                  </a:cubicBezTo>
                  <a:cubicBezTo>
                    <a:pt x="41502" y="1478"/>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0" name="Frihåndsform: figur 39">
              <a:extLst>
                <a:ext uri="{FF2B5EF4-FFF2-40B4-BE49-F238E27FC236}">
                  <a16:creationId xmlns:a16="http://schemas.microsoft.com/office/drawing/2014/main" id="{E5184F98-E9FE-4FF7-82F3-3A744ED44089}"/>
                </a:ext>
              </a:extLst>
            </p:cNvPr>
            <p:cNvSpPr/>
            <p:nvPr/>
          </p:nvSpPr>
          <p:spPr>
            <a:xfrm>
              <a:off x="2150031" y="3214527"/>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78"/>
                    <a:pt x="0" y="3304"/>
                  </a:cubicBezTo>
                  <a:cubicBezTo>
                    <a:pt x="0" y="5128"/>
                    <a:pt x="1479" y="6608"/>
                    <a:pt x="3304" y="6608"/>
                  </a:cubicBezTo>
                  <a:lnTo>
                    <a:pt x="38198" y="6608"/>
                  </a:lnTo>
                  <a:cubicBezTo>
                    <a:pt x="40023" y="6608"/>
                    <a:pt x="41502" y="5128"/>
                    <a:pt x="41502" y="3304"/>
                  </a:cubicBezTo>
                  <a:cubicBezTo>
                    <a:pt x="41502" y="1478"/>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1" name="Frihåndsform: figur 40">
              <a:extLst>
                <a:ext uri="{FF2B5EF4-FFF2-40B4-BE49-F238E27FC236}">
                  <a16:creationId xmlns:a16="http://schemas.microsoft.com/office/drawing/2014/main" id="{110F6D51-9202-4A51-A184-C4FEBB9BACC0}"/>
                </a:ext>
              </a:extLst>
            </p:cNvPr>
            <p:cNvSpPr/>
            <p:nvPr/>
          </p:nvSpPr>
          <p:spPr>
            <a:xfrm>
              <a:off x="2086627" y="3241034"/>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28"/>
                    <a:pt x="1479" y="6608"/>
                    <a:pt x="3304" y="6608"/>
                  </a:cubicBezTo>
                  <a:lnTo>
                    <a:pt x="38198" y="6608"/>
                  </a:lnTo>
                  <a:cubicBezTo>
                    <a:pt x="40023" y="6608"/>
                    <a:pt x="41502" y="5128"/>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2" name="Frihåndsform: figur 41">
              <a:extLst>
                <a:ext uri="{FF2B5EF4-FFF2-40B4-BE49-F238E27FC236}">
                  <a16:creationId xmlns:a16="http://schemas.microsoft.com/office/drawing/2014/main" id="{EF2F232E-FFDD-4AC3-A2AB-A82F149ED494}"/>
                </a:ext>
              </a:extLst>
            </p:cNvPr>
            <p:cNvSpPr/>
            <p:nvPr/>
          </p:nvSpPr>
          <p:spPr>
            <a:xfrm>
              <a:off x="2150031" y="3241034"/>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28"/>
                    <a:pt x="1479" y="6608"/>
                    <a:pt x="3304" y="6608"/>
                  </a:cubicBezTo>
                  <a:lnTo>
                    <a:pt x="38198" y="6608"/>
                  </a:lnTo>
                  <a:cubicBezTo>
                    <a:pt x="40023" y="6608"/>
                    <a:pt x="41502" y="5128"/>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3" name="Frihåndsform: figur 42">
              <a:extLst>
                <a:ext uri="{FF2B5EF4-FFF2-40B4-BE49-F238E27FC236}">
                  <a16:creationId xmlns:a16="http://schemas.microsoft.com/office/drawing/2014/main" id="{621A01F8-D7FC-4FFE-93D2-7211BAA79F97}"/>
                </a:ext>
              </a:extLst>
            </p:cNvPr>
            <p:cNvSpPr/>
            <p:nvPr/>
          </p:nvSpPr>
          <p:spPr>
            <a:xfrm>
              <a:off x="2086627" y="3267541"/>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78"/>
                    <a:pt x="0" y="3304"/>
                  </a:cubicBezTo>
                  <a:cubicBezTo>
                    <a:pt x="0" y="5128"/>
                    <a:pt x="1479" y="6608"/>
                    <a:pt x="3304" y="6608"/>
                  </a:cubicBezTo>
                  <a:lnTo>
                    <a:pt x="38198" y="6608"/>
                  </a:lnTo>
                  <a:cubicBezTo>
                    <a:pt x="40023" y="6608"/>
                    <a:pt x="41502" y="5128"/>
                    <a:pt x="41502" y="3304"/>
                  </a:cubicBezTo>
                  <a:cubicBezTo>
                    <a:pt x="41502" y="1478"/>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4" name="Frihåndsform: figur 43">
              <a:extLst>
                <a:ext uri="{FF2B5EF4-FFF2-40B4-BE49-F238E27FC236}">
                  <a16:creationId xmlns:a16="http://schemas.microsoft.com/office/drawing/2014/main" id="{19893E51-AE38-4307-8F68-F9FB4C91482F}"/>
                </a:ext>
              </a:extLst>
            </p:cNvPr>
            <p:cNvSpPr/>
            <p:nvPr/>
          </p:nvSpPr>
          <p:spPr>
            <a:xfrm>
              <a:off x="2150031" y="3267541"/>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78"/>
                    <a:pt x="0" y="3304"/>
                  </a:cubicBezTo>
                  <a:cubicBezTo>
                    <a:pt x="0" y="5128"/>
                    <a:pt x="1479" y="6608"/>
                    <a:pt x="3304" y="6608"/>
                  </a:cubicBezTo>
                  <a:lnTo>
                    <a:pt x="38198" y="6608"/>
                  </a:lnTo>
                  <a:cubicBezTo>
                    <a:pt x="40023" y="6608"/>
                    <a:pt x="41502" y="5128"/>
                    <a:pt x="41502" y="3304"/>
                  </a:cubicBezTo>
                  <a:cubicBezTo>
                    <a:pt x="41502" y="1478"/>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5" name="Frihåndsform: figur 44">
              <a:extLst>
                <a:ext uri="{FF2B5EF4-FFF2-40B4-BE49-F238E27FC236}">
                  <a16:creationId xmlns:a16="http://schemas.microsoft.com/office/drawing/2014/main" id="{CF05E656-FEC9-4054-BD9A-45F06FF2C58D}"/>
                </a:ext>
              </a:extLst>
            </p:cNvPr>
            <p:cNvSpPr/>
            <p:nvPr/>
          </p:nvSpPr>
          <p:spPr>
            <a:xfrm>
              <a:off x="2086627" y="3294047"/>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78"/>
                    <a:pt x="0" y="3304"/>
                  </a:cubicBezTo>
                  <a:cubicBezTo>
                    <a:pt x="0" y="5128"/>
                    <a:pt x="1479" y="6608"/>
                    <a:pt x="3304" y="6608"/>
                  </a:cubicBezTo>
                  <a:lnTo>
                    <a:pt x="38198" y="6608"/>
                  </a:lnTo>
                  <a:cubicBezTo>
                    <a:pt x="40023" y="6608"/>
                    <a:pt x="41502" y="5128"/>
                    <a:pt x="41502" y="3304"/>
                  </a:cubicBezTo>
                  <a:cubicBezTo>
                    <a:pt x="41502" y="1478"/>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6" name="Frihåndsform: figur 45">
              <a:extLst>
                <a:ext uri="{FF2B5EF4-FFF2-40B4-BE49-F238E27FC236}">
                  <a16:creationId xmlns:a16="http://schemas.microsoft.com/office/drawing/2014/main" id="{69CFF353-5540-422D-A83C-8E7465D1C9B7}"/>
                </a:ext>
              </a:extLst>
            </p:cNvPr>
            <p:cNvSpPr/>
            <p:nvPr/>
          </p:nvSpPr>
          <p:spPr>
            <a:xfrm>
              <a:off x="2150031" y="3294047"/>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78"/>
                    <a:pt x="0" y="3304"/>
                  </a:cubicBezTo>
                  <a:cubicBezTo>
                    <a:pt x="0" y="5128"/>
                    <a:pt x="1479" y="6608"/>
                    <a:pt x="3304" y="6608"/>
                  </a:cubicBezTo>
                  <a:lnTo>
                    <a:pt x="38198" y="6608"/>
                  </a:lnTo>
                  <a:cubicBezTo>
                    <a:pt x="40023" y="6608"/>
                    <a:pt x="41502" y="5128"/>
                    <a:pt x="41502" y="3304"/>
                  </a:cubicBezTo>
                  <a:cubicBezTo>
                    <a:pt x="41502" y="1478"/>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7" name="Frihåndsform: figur 46">
              <a:extLst>
                <a:ext uri="{FF2B5EF4-FFF2-40B4-BE49-F238E27FC236}">
                  <a16:creationId xmlns:a16="http://schemas.microsoft.com/office/drawing/2014/main" id="{1E4F84D1-5BEE-40A1-8D30-657F9BAE56BB}"/>
                </a:ext>
              </a:extLst>
            </p:cNvPr>
            <p:cNvSpPr/>
            <p:nvPr/>
          </p:nvSpPr>
          <p:spPr>
            <a:xfrm>
              <a:off x="2086627" y="3320554"/>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28"/>
                    <a:pt x="1479" y="6608"/>
                    <a:pt x="3304" y="6608"/>
                  </a:cubicBezTo>
                  <a:lnTo>
                    <a:pt x="38198" y="6608"/>
                  </a:lnTo>
                  <a:cubicBezTo>
                    <a:pt x="40023" y="6608"/>
                    <a:pt x="41502" y="5128"/>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8" name="Frihåndsform: figur 47">
              <a:extLst>
                <a:ext uri="{FF2B5EF4-FFF2-40B4-BE49-F238E27FC236}">
                  <a16:creationId xmlns:a16="http://schemas.microsoft.com/office/drawing/2014/main" id="{4DC1356B-3618-414D-A268-8A736B7EAF71}"/>
                </a:ext>
              </a:extLst>
            </p:cNvPr>
            <p:cNvSpPr/>
            <p:nvPr/>
          </p:nvSpPr>
          <p:spPr>
            <a:xfrm>
              <a:off x="2150031" y="3320554"/>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28"/>
                    <a:pt x="1479" y="6608"/>
                    <a:pt x="3304" y="6608"/>
                  </a:cubicBezTo>
                  <a:lnTo>
                    <a:pt x="38198" y="6608"/>
                  </a:lnTo>
                  <a:cubicBezTo>
                    <a:pt x="40023" y="6608"/>
                    <a:pt x="41502" y="5128"/>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9" name="Frihåndsform: figur 48">
              <a:extLst>
                <a:ext uri="{FF2B5EF4-FFF2-40B4-BE49-F238E27FC236}">
                  <a16:creationId xmlns:a16="http://schemas.microsoft.com/office/drawing/2014/main" id="{093A4428-E20A-4EA2-9D3D-8130B31FA441}"/>
                </a:ext>
              </a:extLst>
            </p:cNvPr>
            <p:cNvSpPr/>
            <p:nvPr/>
          </p:nvSpPr>
          <p:spPr>
            <a:xfrm>
              <a:off x="2086627" y="3347061"/>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30"/>
                    <a:pt x="1479" y="6608"/>
                    <a:pt x="3304" y="6608"/>
                  </a:cubicBezTo>
                  <a:lnTo>
                    <a:pt x="38198" y="6608"/>
                  </a:lnTo>
                  <a:cubicBezTo>
                    <a:pt x="40023" y="6608"/>
                    <a:pt x="41502" y="5130"/>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0" name="Frihåndsform: figur 49">
              <a:extLst>
                <a:ext uri="{FF2B5EF4-FFF2-40B4-BE49-F238E27FC236}">
                  <a16:creationId xmlns:a16="http://schemas.microsoft.com/office/drawing/2014/main" id="{978ADB37-3BC2-43DC-B3A9-0790808ED7A0}"/>
                </a:ext>
              </a:extLst>
            </p:cNvPr>
            <p:cNvSpPr/>
            <p:nvPr/>
          </p:nvSpPr>
          <p:spPr>
            <a:xfrm>
              <a:off x="2150031" y="3347061"/>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30"/>
                    <a:pt x="1479" y="6608"/>
                    <a:pt x="3304" y="6608"/>
                  </a:cubicBezTo>
                  <a:lnTo>
                    <a:pt x="38198" y="6608"/>
                  </a:lnTo>
                  <a:cubicBezTo>
                    <a:pt x="40023" y="6608"/>
                    <a:pt x="41502" y="5130"/>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1" name="Frihåndsform: figur 50">
              <a:extLst>
                <a:ext uri="{FF2B5EF4-FFF2-40B4-BE49-F238E27FC236}">
                  <a16:creationId xmlns:a16="http://schemas.microsoft.com/office/drawing/2014/main" id="{F3B2CFB5-E5F8-4963-BDB6-3A6377AE405F}"/>
                </a:ext>
              </a:extLst>
            </p:cNvPr>
            <p:cNvSpPr/>
            <p:nvPr/>
          </p:nvSpPr>
          <p:spPr>
            <a:xfrm>
              <a:off x="2086627" y="3373568"/>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30"/>
                    <a:pt x="1479" y="6608"/>
                    <a:pt x="3304" y="6608"/>
                  </a:cubicBezTo>
                  <a:lnTo>
                    <a:pt x="38198" y="6608"/>
                  </a:lnTo>
                  <a:cubicBezTo>
                    <a:pt x="40023" y="6608"/>
                    <a:pt x="41502" y="5130"/>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2" name="Frihåndsform: figur 51">
              <a:extLst>
                <a:ext uri="{FF2B5EF4-FFF2-40B4-BE49-F238E27FC236}">
                  <a16:creationId xmlns:a16="http://schemas.microsoft.com/office/drawing/2014/main" id="{67BAFB84-1ADD-494E-B260-D54799C15E70}"/>
                </a:ext>
              </a:extLst>
            </p:cNvPr>
            <p:cNvSpPr/>
            <p:nvPr/>
          </p:nvSpPr>
          <p:spPr>
            <a:xfrm>
              <a:off x="2150031" y="3373568"/>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30"/>
                    <a:pt x="1479" y="6608"/>
                    <a:pt x="3304" y="6608"/>
                  </a:cubicBezTo>
                  <a:lnTo>
                    <a:pt x="38198" y="6608"/>
                  </a:lnTo>
                  <a:cubicBezTo>
                    <a:pt x="40023" y="6608"/>
                    <a:pt x="41502" y="5130"/>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3" name="Frihåndsform: figur 52">
              <a:extLst>
                <a:ext uri="{FF2B5EF4-FFF2-40B4-BE49-F238E27FC236}">
                  <a16:creationId xmlns:a16="http://schemas.microsoft.com/office/drawing/2014/main" id="{EF4C0DFC-8088-476B-A58F-C4E971C17944}"/>
                </a:ext>
              </a:extLst>
            </p:cNvPr>
            <p:cNvSpPr/>
            <p:nvPr/>
          </p:nvSpPr>
          <p:spPr>
            <a:xfrm>
              <a:off x="2086627" y="3400075"/>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28"/>
                    <a:pt x="1479" y="6608"/>
                    <a:pt x="3304" y="6608"/>
                  </a:cubicBezTo>
                  <a:lnTo>
                    <a:pt x="38198" y="6608"/>
                  </a:lnTo>
                  <a:cubicBezTo>
                    <a:pt x="40023" y="6608"/>
                    <a:pt x="41502" y="5128"/>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4" name="Frihåndsform: figur 53">
              <a:extLst>
                <a:ext uri="{FF2B5EF4-FFF2-40B4-BE49-F238E27FC236}">
                  <a16:creationId xmlns:a16="http://schemas.microsoft.com/office/drawing/2014/main" id="{03D07000-CA83-490F-A601-937D166AB6CA}"/>
                </a:ext>
              </a:extLst>
            </p:cNvPr>
            <p:cNvSpPr/>
            <p:nvPr/>
          </p:nvSpPr>
          <p:spPr>
            <a:xfrm>
              <a:off x="2150031" y="3400075"/>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28"/>
                    <a:pt x="1479" y="6608"/>
                    <a:pt x="3304" y="6608"/>
                  </a:cubicBezTo>
                  <a:lnTo>
                    <a:pt x="38198" y="6608"/>
                  </a:lnTo>
                  <a:cubicBezTo>
                    <a:pt x="40023" y="6608"/>
                    <a:pt x="41502" y="5128"/>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5" name="Frihåndsform: figur 54">
              <a:extLst>
                <a:ext uri="{FF2B5EF4-FFF2-40B4-BE49-F238E27FC236}">
                  <a16:creationId xmlns:a16="http://schemas.microsoft.com/office/drawing/2014/main" id="{886D7057-DB8F-408E-B721-D9C8C4122834}"/>
                </a:ext>
              </a:extLst>
            </p:cNvPr>
            <p:cNvSpPr/>
            <p:nvPr/>
          </p:nvSpPr>
          <p:spPr>
            <a:xfrm>
              <a:off x="2086627" y="3426582"/>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30"/>
                    <a:pt x="1479" y="6608"/>
                    <a:pt x="3304" y="6608"/>
                  </a:cubicBezTo>
                  <a:lnTo>
                    <a:pt x="38198" y="6608"/>
                  </a:lnTo>
                  <a:cubicBezTo>
                    <a:pt x="40023" y="6608"/>
                    <a:pt x="41502" y="5130"/>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6" name="Frihåndsform: figur 55">
              <a:extLst>
                <a:ext uri="{FF2B5EF4-FFF2-40B4-BE49-F238E27FC236}">
                  <a16:creationId xmlns:a16="http://schemas.microsoft.com/office/drawing/2014/main" id="{A09F3CAD-53E2-4C1E-9148-52E294BA6420}"/>
                </a:ext>
              </a:extLst>
            </p:cNvPr>
            <p:cNvSpPr/>
            <p:nvPr/>
          </p:nvSpPr>
          <p:spPr>
            <a:xfrm>
              <a:off x="2150031" y="3426582"/>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30"/>
                    <a:pt x="1479" y="6608"/>
                    <a:pt x="3304" y="6608"/>
                  </a:cubicBezTo>
                  <a:lnTo>
                    <a:pt x="38198" y="6608"/>
                  </a:lnTo>
                  <a:cubicBezTo>
                    <a:pt x="40023" y="6608"/>
                    <a:pt x="41502" y="5130"/>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7" name="Frihåndsform: figur 56">
              <a:extLst>
                <a:ext uri="{FF2B5EF4-FFF2-40B4-BE49-F238E27FC236}">
                  <a16:creationId xmlns:a16="http://schemas.microsoft.com/office/drawing/2014/main" id="{0D39B76B-A9AB-40D6-8626-ADA6DB884B54}"/>
                </a:ext>
              </a:extLst>
            </p:cNvPr>
            <p:cNvSpPr/>
            <p:nvPr/>
          </p:nvSpPr>
          <p:spPr>
            <a:xfrm>
              <a:off x="2086627" y="3453089"/>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30"/>
                    <a:pt x="1479" y="6608"/>
                    <a:pt x="3304" y="6608"/>
                  </a:cubicBezTo>
                  <a:lnTo>
                    <a:pt x="38198" y="6608"/>
                  </a:lnTo>
                  <a:cubicBezTo>
                    <a:pt x="40023" y="6608"/>
                    <a:pt x="41502" y="5130"/>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8" name="Frihåndsform: figur 57">
              <a:extLst>
                <a:ext uri="{FF2B5EF4-FFF2-40B4-BE49-F238E27FC236}">
                  <a16:creationId xmlns:a16="http://schemas.microsoft.com/office/drawing/2014/main" id="{A73887AC-1A47-4850-96CB-19D4D33F5F2C}"/>
                </a:ext>
              </a:extLst>
            </p:cNvPr>
            <p:cNvSpPr/>
            <p:nvPr/>
          </p:nvSpPr>
          <p:spPr>
            <a:xfrm>
              <a:off x="2150031" y="3453089"/>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30"/>
                    <a:pt x="1479" y="6608"/>
                    <a:pt x="3304" y="6608"/>
                  </a:cubicBezTo>
                  <a:lnTo>
                    <a:pt x="38198" y="6608"/>
                  </a:lnTo>
                  <a:cubicBezTo>
                    <a:pt x="40023" y="6608"/>
                    <a:pt x="41502" y="5130"/>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grpSp>
      <p:sp>
        <p:nvSpPr>
          <p:cNvPr id="60" name="Rektangel 59">
            <a:extLst>
              <a:ext uri="{FF2B5EF4-FFF2-40B4-BE49-F238E27FC236}">
                <a16:creationId xmlns:a16="http://schemas.microsoft.com/office/drawing/2014/main" id="{E1BED6F1-40B8-46B5-997C-9134CD5383DA}"/>
              </a:ext>
            </a:extLst>
          </p:cNvPr>
          <p:cNvSpPr/>
          <p:nvPr/>
        </p:nvSpPr>
        <p:spPr>
          <a:xfrm>
            <a:off x="1162376" y="4950517"/>
            <a:ext cx="2429690" cy="1642765"/>
          </a:xfrm>
          <a:prstGeom prst="rect">
            <a:avLst/>
          </a:prstGeom>
          <a:solidFill>
            <a:schemeClr val="accent6">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050" dirty="0">
                <a:solidFill>
                  <a:schemeClr val="tx1"/>
                </a:solidFill>
              </a:rPr>
              <a:t>Bidra til</a:t>
            </a:r>
            <a:r>
              <a:rPr lang="nn-NO" sz="1100" dirty="0">
                <a:solidFill>
                  <a:schemeClr val="tx1"/>
                </a:solidFill>
              </a:rPr>
              <a:t>:</a:t>
            </a:r>
          </a:p>
          <a:p>
            <a:pPr marL="171450" indent="-171450">
              <a:buFont typeface="Arial" panose="020B0604020202020204" pitchFamily="34" charset="0"/>
              <a:buChar char="•"/>
            </a:pPr>
            <a:r>
              <a:rPr lang="nn-NO" sz="1050" dirty="0">
                <a:solidFill>
                  <a:schemeClr val="tx1"/>
                </a:solidFill>
              </a:rPr>
              <a:t>Etablering og bruk av eksisterande industribygg.</a:t>
            </a:r>
          </a:p>
          <a:p>
            <a:pPr marL="171450" indent="-171450">
              <a:buFont typeface="Arial" panose="020B0604020202020204" pitchFamily="34" charset="0"/>
              <a:buChar char="•"/>
            </a:pPr>
            <a:r>
              <a:rPr lang="nn-NO" sz="1050" dirty="0">
                <a:solidFill>
                  <a:schemeClr val="tx1"/>
                </a:solidFill>
              </a:rPr>
              <a:t>Legge til rette for attraktive næringsareal og infrastruktur for realisering av nye industriprosjekt, og vidareutvikling av eksisterande.</a:t>
            </a:r>
          </a:p>
          <a:p>
            <a:pPr marL="171450" indent="-171450">
              <a:buFont typeface="Arial" panose="020B0604020202020204" pitchFamily="34" charset="0"/>
              <a:buChar char="•"/>
            </a:pPr>
            <a:r>
              <a:rPr lang="nn-NO" sz="1050" dirty="0">
                <a:solidFill>
                  <a:schemeClr val="tx1"/>
                </a:solidFill>
              </a:rPr>
              <a:t>Legge til rette for auka bustadbygging</a:t>
            </a:r>
          </a:p>
          <a:p>
            <a:endParaRPr lang="nn-NO" sz="1050" dirty="0">
              <a:solidFill>
                <a:schemeClr val="tx1"/>
              </a:solidFill>
            </a:endParaRPr>
          </a:p>
          <a:p>
            <a:pPr marL="171450" indent="-171450">
              <a:buFont typeface="Arial" panose="020B0604020202020204" pitchFamily="34" charset="0"/>
              <a:buChar char="•"/>
            </a:pPr>
            <a:endParaRPr lang="nn-NO" sz="1050" dirty="0">
              <a:solidFill>
                <a:schemeClr val="tx1"/>
              </a:solidFill>
            </a:endParaRPr>
          </a:p>
        </p:txBody>
      </p:sp>
      <p:sp>
        <p:nvSpPr>
          <p:cNvPr id="59" name="Rektangel 58">
            <a:extLst>
              <a:ext uri="{FF2B5EF4-FFF2-40B4-BE49-F238E27FC236}">
                <a16:creationId xmlns:a16="http://schemas.microsoft.com/office/drawing/2014/main" id="{2E816474-25BD-4948-B057-2A30EA2FC342}"/>
              </a:ext>
            </a:extLst>
          </p:cNvPr>
          <p:cNvSpPr/>
          <p:nvPr/>
        </p:nvSpPr>
        <p:spPr>
          <a:xfrm>
            <a:off x="9148363" y="4941810"/>
            <a:ext cx="2429690" cy="1642765"/>
          </a:xfrm>
          <a:prstGeom prst="rect">
            <a:avLst/>
          </a:prstGeom>
          <a:solidFill>
            <a:schemeClr val="accent6">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050" dirty="0">
                <a:solidFill>
                  <a:schemeClr val="tx1"/>
                </a:solidFill>
              </a:rPr>
              <a:t>Bidra til</a:t>
            </a:r>
            <a:r>
              <a:rPr lang="nn-NO" sz="1100" dirty="0">
                <a:solidFill>
                  <a:schemeClr val="tx1"/>
                </a:solidFill>
              </a:rPr>
              <a:t>:</a:t>
            </a:r>
          </a:p>
          <a:p>
            <a:pPr marL="171450" indent="-171450">
              <a:buFont typeface="Arial" panose="020B0604020202020204" pitchFamily="34" charset="0"/>
              <a:buChar char="•"/>
            </a:pPr>
            <a:r>
              <a:rPr lang="nn-NO" sz="1050" dirty="0">
                <a:solidFill>
                  <a:schemeClr val="tx1"/>
                </a:solidFill>
              </a:rPr>
              <a:t>Skape møteplassar, arenaer og nettverk</a:t>
            </a:r>
          </a:p>
          <a:p>
            <a:pPr marL="171450" indent="-171450">
              <a:buFont typeface="Arial" panose="020B0604020202020204" pitchFamily="34" charset="0"/>
              <a:buChar char="•"/>
            </a:pPr>
            <a:r>
              <a:rPr lang="nn-NO" sz="1050" dirty="0">
                <a:solidFill>
                  <a:schemeClr val="tx1"/>
                </a:solidFill>
              </a:rPr>
              <a:t>Samarbeidsprosjekt med nærings- og fagmiljø (FoU)</a:t>
            </a:r>
          </a:p>
          <a:p>
            <a:pPr marL="171450" indent="-171450">
              <a:buFont typeface="Arial" panose="020B0604020202020204" pitchFamily="34" charset="0"/>
              <a:buChar char="•"/>
            </a:pPr>
            <a:r>
              <a:rPr lang="nn-NO" sz="1050" dirty="0">
                <a:solidFill>
                  <a:schemeClr val="tx1"/>
                </a:solidFill>
              </a:rPr>
              <a:t>Styrke attraktiviteten til vidaregåande skule</a:t>
            </a:r>
          </a:p>
          <a:p>
            <a:pPr marL="171450" indent="-171450">
              <a:buFont typeface="Arial" panose="020B0604020202020204" pitchFamily="34" charset="0"/>
              <a:buChar char="•"/>
            </a:pPr>
            <a:r>
              <a:rPr lang="nn-NO" sz="1050" dirty="0">
                <a:solidFill>
                  <a:schemeClr val="tx1"/>
                </a:solidFill>
              </a:rPr>
              <a:t>Økt satsing på ungt entreprenørskap</a:t>
            </a:r>
          </a:p>
          <a:p>
            <a:pPr marL="171450" indent="-171450">
              <a:buFont typeface="Arial" panose="020B0604020202020204" pitchFamily="34" charset="0"/>
              <a:buChar char="•"/>
            </a:pPr>
            <a:r>
              <a:rPr lang="nn-NO" sz="1050" dirty="0">
                <a:solidFill>
                  <a:schemeClr val="tx1"/>
                </a:solidFill>
              </a:rPr>
              <a:t>Økt satsing på kompetanseutvikling</a:t>
            </a:r>
          </a:p>
          <a:p>
            <a:pPr marL="171450" indent="-171450">
              <a:buFont typeface="Arial" panose="020B0604020202020204" pitchFamily="34" charset="0"/>
              <a:buChar char="•"/>
            </a:pPr>
            <a:r>
              <a:rPr lang="nn-NO" sz="1050" dirty="0">
                <a:solidFill>
                  <a:schemeClr val="tx1"/>
                </a:solidFill>
              </a:rPr>
              <a:t>Senter for kompetanse og entreprenørskap</a:t>
            </a:r>
          </a:p>
          <a:p>
            <a:pPr marL="171450" indent="-171450">
              <a:buFont typeface="Arial" panose="020B0604020202020204" pitchFamily="34" charset="0"/>
              <a:buChar char="•"/>
            </a:pPr>
            <a:r>
              <a:rPr lang="nn-NO" sz="1050" dirty="0">
                <a:solidFill>
                  <a:schemeClr val="tx1"/>
                </a:solidFill>
              </a:rPr>
              <a:t>Tettare samarbeid med regionen</a:t>
            </a:r>
          </a:p>
          <a:p>
            <a:pPr marL="171450" indent="-171450">
              <a:buFont typeface="Arial" panose="020B0604020202020204" pitchFamily="34" charset="0"/>
              <a:buChar char="•"/>
            </a:pPr>
            <a:endParaRPr lang="nn-NO" sz="1100" dirty="0">
              <a:solidFill>
                <a:schemeClr val="tx1"/>
              </a:solidFill>
            </a:endParaRPr>
          </a:p>
        </p:txBody>
      </p:sp>
      <p:sp>
        <p:nvSpPr>
          <p:cNvPr id="61" name="Rektangel 60">
            <a:extLst>
              <a:ext uri="{FF2B5EF4-FFF2-40B4-BE49-F238E27FC236}">
                <a16:creationId xmlns:a16="http://schemas.microsoft.com/office/drawing/2014/main" id="{3F13C293-54CF-46F0-96D1-2879E7A1B710}"/>
              </a:ext>
            </a:extLst>
          </p:cNvPr>
          <p:cNvSpPr/>
          <p:nvPr/>
        </p:nvSpPr>
        <p:spPr>
          <a:xfrm>
            <a:off x="6483318" y="4975852"/>
            <a:ext cx="2594180" cy="1642765"/>
          </a:xfrm>
          <a:prstGeom prst="rect">
            <a:avLst/>
          </a:prstGeom>
          <a:solidFill>
            <a:schemeClr val="accent6">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050" dirty="0">
                <a:solidFill>
                  <a:schemeClr val="tx1"/>
                </a:solidFill>
              </a:rPr>
              <a:t>Bidra til</a:t>
            </a:r>
            <a:r>
              <a:rPr lang="nn-NO" sz="1100" dirty="0">
                <a:solidFill>
                  <a:schemeClr val="tx1"/>
                </a:solidFill>
              </a:rPr>
              <a:t>:</a:t>
            </a:r>
          </a:p>
          <a:p>
            <a:pPr marL="171450" indent="-171450">
              <a:buFont typeface="Arial" panose="020B0604020202020204" pitchFamily="34" charset="0"/>
              <a:buChar char="•"/>
            </a:pPr>
            <a:r>
              <a:rPr lang="nn-NO" sz="1050" dirty="0">
                <a:solidFill>
                  <a:schemeClr val="tx1"/>
                </a:solidFill>
              </a:rPr>
              <a:t>Styrke profilering av Høyanger som bu og arbeidsstad</a:t>
            </a:r>
          </a:p>
          <a:p>
            <a:pPr marL="171450" indent="-171450">
              <a:buFont typeface="Arial" panose="020B0604020202020204" pitchFamily="34" charset="0"/>
              <a:buChar char="•"/>
            </a:pPr>
            <a:r>
              <a:rPr lang="nn-NO" sz="1050" dirty="0">
                <a:solidFill>
                  <a:schemeClr val="tx1"/>
                </a:solidFill>
              </a:rPr>
              <a:t>Styrke sentrumsutvikling gjennom områdeplanar og samhandling mellom aktørane</a:t>
            </a:r>
          </a:p>
          <a:p>
            <a:pPr marL="171450" indent="-171450">
              <a:buFont typeface="Arial" panose="020B0604020202020204" pitchFamily="34" charset="0"/>
              <a:buChar char="•"/>
            </a:pPr>
            <a:r>
              <a:rPr lang="nn-NO" sz="1050" dirty="0">
                <a:solidFill>
                  <a:schemeClr val="tx1"/>
                </a:solidFill>
              </a:rPr>
              <a:t>Styrke reiselivssatsinga gjennom styrka vertskapsrolle, auka samhandling og nye opplevingar</a:t>
            </a:r>
          </a:p>
          <a:p>
            <a:pPr marL="171450" indent="-171450">
              <a:buFont typeface="Arial" panose="020B0604020202020204" pitchFamily="34" charset="0"/>
              <a:buChar char="•"/>
            </a:pPr>
            <a:r>
              <a:rPr lang="nn-NO" sz="1050" dirty="0">
                <a:solidFill>
                  <a:schemeClr val="tx1"/>
                </a:solidFill>
              </a:rPr>
              <a:t>Kollektivtilbod som knyt bu og arbeidsmarknad tettare saman</a:t>
            </a:r>
            <a:endParaRPr lang="nn-NO" sz="1100" dirty="0">
              <a:solidFill>
                <a:schemeClr val="tx1"/>
              </a:solidFill>
            </a:endParaRPr>
          </a:p>
          <a:p>
            <a:pPr marL="171450" indent="-171450">
              <a:buFont typeface="Arial" panose="020B0604020202020204" pitchFamily="34" charset="0"/>
              <a:buChar char="•"/>
            </a:pPr>
            <a:endParaRPr lang="nn-NO" sz="1050" dirty="0">
              <a:solidFill>
                <a:schemeClr val="tx1"/>
              </a:solidFill>
            </a:endParaRPr>
          </a:p>
          <a:p>
            <a:pPr marL="171450" indent="-171450">
              <a:buFont typeface="Arial" panose="020B0604020202020204" pitchFamily="34" charset="0"/>
              <a:buChar char="•"/>
            </a:pPr>
            <a:endParaRPr lang="nn-NO" sz="1100" dirty="0">
              <a:solidFill>
                <a:schemeClr val="tx1"/>
              </a:solidFill>
            </a:endParaRPr>
          </a:p>
        </p:txBody>
      </p:sp>
      <p:sp>
        <p:nvSpPr>
          <p:cNvPr id="62" name="Rektangel 61">
            <a:extLst>
              <a:ext uri="{FF2B5EF4-FFF2-40B4-BE49-F238E27FC236}">
                <a16:creationId xmlns:a16="http://schemas.microsoft.com/office/drawing/2014/main" id="{534078C0-3B78-45DF-9400-AD8FAC129B47}"/>
              </a:ext>
            </a:extLst>
          </p:cNvPr>
          <p:cNvSpPr/>
          <p:nvPr/>
        </p:nvSpPr>
        <p:spPr>
          <a:xfrm>
            <a:off x="3827421" y="4959226"/>
            <a:ext cx="2429690" cy="1642765"/>
          </a:xfrm>
          <a:prstGeom prst="rect">
            <a:avLst/>
          </a:prstGeom>
          <a:solidFill>
            <a:schemeClr val="accent6">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050" dirty="0">
                <a:solidFill>
                  <a:schemeClr val="tx1"/>
                </a:solidFill>
              </a:rPr>
              <a:t>Bidra til</a:t>
            </a:r>
            <a:r>
              <a:rPr lang="nn-NO" sz="1100" dirty="0">
                <a:solidFill>
                  <a:schemeClr val="tx1"/>
                </a:solidFill>
              </a:rPr>
              <a:t>:</a:t>
            </a:r>
          </a:p>
          <a:p>
            <a:pPr marL="171450" indent="-171450">
              <a:buFont typeface="Arial" panose="020B0604020202020204" pitchFamily="34" charset="0"/>
              <a:buChar char="•"/>
            </a:pPr>
            <a:r>
              <a:rPr lang="nn-NO" sz="1050" dirty="0">
                <a:solidFill>
                  <a:schemeClr val="tx1"/>
                </a:solidFill>
              </a:rPr>
              <a:t>Utvikle Høyanger som ein sentral hub i Grøn Region Vestland</a:t>
            </a:r>
          </a:p>
          <a:p>
            <a:pPr marL="171450" indent="-171450">
              <a:buFont typeface="Arial" panose="020B0604020202020204" pitchFamily="34" charset="0"/>
              <a:buChar char="•"/>
            </a:pPr>
            <a:r>
              <a:rPr lang="nn-NO" sz="1050" dirty="0">
                <a:solidFill>
                  <a:schemeClr val="tx1"/>
                </a:solidFill>
              </a:rPr>
              <a:t>Utvikle ei sterk industriklynge innan grøne og sirkulære næringar</a:t>
            </a:r>
          </a:p>
          <a:p>
            <a:pPr marL="171450" indent="-171450">
              <a:buFont typeface="Arial" panose="020B0604020202020204" pitchFamily="34" charset="0"/>
              <a:buChar char="•"/>
            </a:pPr>
            <a:r>
              <a:rPr lang="nn-NO" sz="1050" dirty="0">
                <a:solidFill>
                  <a:schemeClr val="tx1"/>
                </a:solidFill>
              </a:rPr>
              <a:t>Bidra til kompetanse og rekrutteringstiltak for å styrke bedriftene i realisering av den grøne omstillinga</a:t>
            </a:r>
          </a:p>
          <a:p>
            <a:pPr marL="171450" indent="-171450">
              <a:buFont typeface="Arial" panose="020B0604020202020204" pitchFamily="34" charset="0"/>
              <a:buChar char="•"/>
            </a:pPr>
            <a:endParaRPr lang="nn-NO" sz="1100" dirty="0">
              <a:solidFill>
                <a:schemeClr val="tx1"/>
              </a:solidFill>
            </a:endParaRPr>
          </a:p>
        </p:txBody>
      </p:sp>
      <p:sp>
        <p:nvSpPr>
          <p:cNvPr id="64" name="TekstSylinder 63">
            <a:extLst>
              <a:ext uri="{FF2B5EF4-FFF2-40B4-BE49-F238E27FC236}">
                <a16:creationId xmlns:a16="http://schemas.microsoft.com/office/drawing/2014/main" id="{F6A608C1-FD76-4CA5-8DBA-963DE2D28A31}"/>
              </a:ext>
            </a:extLst>
          </p:cNvPr>
          <p:cNvSpPr txBox="1"/>
          <p:nvPr/>
        </p:nvSpPr>
        <p:spPr>
          <a:xfrm>
            <a:off x="4688040" y="856708"/>
            <a:ext cx="2355993" cy="769441"/>
          </a:xfrm>
          <a:prstGeom prst="rect">
            <a:avLst/>
          </a:prstGeom>
          <a:noFill/>
        </p:spPr>
        <p:txBody>
          <a:bodyPr wrap="square" rtlCol="0">
            <a:spAutoFit/>
          </a:bodyPr>
          <a:lstStyle/>
          <a:p>
            <a:r>
              <a:rPr lang="nn-NO" sz="1100" dirty="0">
                <a:solidFill>
                  <a:schemeClr val="accent6">
                    <a:lumMod val="50000"/>
                  </a:schemeClr>
                </a:solidFill>
              </a:rPr>
              <a:t>«Vi skal bidra til å ta vare på dei som bur her, dei som besøker oss og dei som driv her, gjennom vår kultur og ta vare på naturen og miljøet rundt oss»</a:t>
            </a:r>
          </a:p>
        </p:txBody>
      </p:sp>
      <p:sp>
        <p:nvSpPr>
          <p:cNvPr id="65" name="TekstSylinder 64">
            <a:extLst>
              <a:ext uri="{FF2B5EF4-FFF2-40B4-BE49-F238E27FC236}">
                <a16:creationId xmlns:a16="http://schemas.microsoft.com/office/drawing/2014/main" id="{218006DC-E0A9-49F0-81DF-7CFB7E2378DC}"/>
              </a:ext>
            </a:extLst>
          </p:cNvPr>
          <p:cNvSpPr txBox="1"/>
          <p:nvPr/>
        </p:nvSpPr>
        <p:spPr>
          <a:xfrm>
            <a:off x="6974709" y="849048"/>
            <a:ext cx="2351571" cy="600164"/>
          </a:xfrm>
          <a:prstGeom prst="rect">
            <a:avLst/>
          </a:prstGeom>
          <a:noFill/>
        </p:spPr>
        <p:txBody>
          <a:bodyPr wrap="square" rtlCol="0">
            <a:spAutoFit/>
          </a:bodyPr>
          <a:lstStyle/>
          <a:p>
            <a:r>
              <a:rPr lang="nn-NO" sz="1100" dirty="0">
                <a:solidFill>
                  <a:schemeClr val="accent6">
                    <a:lumMod val="50000"/>
                  </a:schemeClr>
                </a:solidFill>
              </a:rPr>
              <a:t>«Vi skal tørre å tenke nytt og omstille oss gjennom å vere skapande, framoverlente og innovative»</a:t>
            </a:r>
          </a:p>
        </p:txBody>
      </p:sp>
      <p:sp>
        <p:nvSpPr>
          <p:cNvPr id="66" name="TekstSylinder 65">
            <a:extLst>
              <a:ext uri="{FF2B5EF4-FFF2-40B4-BE49-F238E27FC236}">
                <a16:creationId xmlns:a16="http://schemas.microsoft.com/office/drawing/2014/main" id="{C263F2D3-7DEC-4783-B77F-842840815A8D}"/>
              </a:ext>
            </a:extLst>
          </p:cNvPr>
          <p:cNvSpPr txBox="1"/>
          <p:nvPr/>
        </p:nvSpPr>
        <p:spPr>
          <a:xfrm>
            <a:off x="9386902" y="856708"/>
            <a:ext cx="2226047" cy="769441"/>
          </a:xfrm>
          <a:prstGeom prst="rect">
            <a:avLst/>
          </a:prstGeom>
          <a:noFill/>
        </p:spPr>
        <p:txBody>
          <a:bodyPr wrap="square" rtlCol="0">
            <a:spAutoFit/>
          </a:bodyPr>
          <a:lstStyle/>
          <a:p>
            <a:r>
              <a:rPr lang="nn-NO" sz="1100" dirty="0">
                <a:solidFill>
                  <a:schemeClr val="accent6">
                    <a:lumMod val="50000"/>
                  </a:schemeClr>
                </a:solidFill>
              </a:rPr>
              <a:t>«Vi skal vere synlege og samarbeide med andre gjennom å vere opne, inviterande, nysgjerrige, søkande, audmjuke og rause.</a:t>
            </a:r>
          </a:p>
        </p:txBody>
      </p:sp>
    </p:spTree>
    <p:extLst>
      <p:ext uri="{BB962C8B-B14F-4D97-AF65-F5344CB8AC3E}">
        <p14:creationId xmlns:p14="http://schemas.microsoft.com/office/powerpoint/2010/main" val="2671774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2FD631-F751-4665-B773-B4DB80D8F933}"/>
              </a:ext>
            </a:extLst>
          </p:cNvPr>
          <p:cNvSpPr>
            <a:spLocks noGrp="1"/>
          </p:cNvSpPr>
          <p:nvPr>
            <p:ph type="title"/>
          </p:nvPr>
        </p:nvSpPr>
        <p:spPr>
          <a:xfrm>
            <a:off x="838200" y="339524"/>
            <a:ext cx="10515600" cy="713236"/>
          </a:xfrm>
        </p:spPr>
        <p:txBody>
          <a:bodyPr>
            <a:normAutofit/>
          </a:bodyPr>
          <a:lstStyle/>
          <a:p>
            <a:r>
              <a:rPr lang="nn-NO" sz="3600"/>
              <a:t>5. Satsingsområde og strategiar</a:t>
            </a:r>
          </a:p>
        </p:txBody>
      </p:sp>
      <p:sp>
        <p:nvSpPr>
          <p:cNvPr id="3" name="Plassholder for innhold 2">
            <a:extLst>
              <a:ext uri="{FF2B5EF4-FFF2-40B4-BE49-F238E27FC236}">
                <a16:creationId xmlns:a16="http://schemas.microsoft.com/office/drawing/2014/main" id="{ADBA59BE-3BE4-4528-BDE2-148E251C0852}"/>
              </a:ext>
            </a:extLst>
          </p:cNvPr>
          <p:cNvSpPr>
            <a:spLocks noGrp="1"/>
          </p:cNvSpPr>
          <p:nvPr>
            <p:ph sz="half" idx="1"/>
          </p:nvPr>
        </p:nvSpPr>
        <p:spPr>
          <a:xfrm>
            <a:off x="838200" y="1346358"/>
            <a:ext cx="5196840" cy="5172118"/>
          </a:xfrm>
        </p:spPr>
        <p:txBody>
          <a:bodyPr>
            <a:normAutofit lnSpcReduction="10000"/>
          </a:bodyPr>
          <a:lstStyle/>
          <a:p>
            <a:pPr marL="0" indent="0">
              <a:buNone/>
            </a:pPr>
            <a:r>
              <a:rPr lang="nn-NO" sz="1600" b="1" dirty="0"/>
              <a:t>5.1 Areal og infrastruktur</a:t>
            </a:r>
          </a:p>
          <a:p>
            <a:pPr marL="0" indent="0">
              <a:buNone/>
            </a:pPr>
            <a:r>
              <a:rPr lang="nn-NO" sz="1400" b="1" dirty="0"/>
              <a:t>Status</a:t>
            </a:r>
          </a:p>
          <a:p>
            <a:pPr marL="0" indent="0">
              <a:buNone/>
            </a:pPr>
            <a:r>
              <a:rPr lang="nn-NO" sz="1200" dirty="0"/>
              <a:t>Areal og infrastruktur er sentrale element for å legge til rette for vekst i næringslivet og samtidig auke tilgangen på kvalitative gode bustader og få tilflytting. Det er viktig at ein klarer å arbeide med dei ulike attraktivitetsfaktorane for å skape vekst. Dersom ein får vekst i arbeidsplassar og ikkje klarer å legge til rette for bustad utvikling og tilflytting vil ein ikkje lukkast.</a:t>
            </a:r>
          </a:p>
          <a:p>
            <a:pPr marL="0" indent="0">
              <a:buNone/>
            </a:pPr>
            <a:r>
              <a:rPr lang="nn-NO" sz="1200" dirty="0"/>
              <a:t>Høyanger har nærleik til Sunnfjord/Førde som vekstsenter og som har større potensial ein har klart å ta ut fram til i dag. Nærleiken til Førde gjer at ein er del av bu og arbeidsmarknadsregionen til Førde og ein er innanfor akseptabel pendleavstand. Det er og avstand som gjer det mogleg for næringslivet å etablere seg i Høyanger for å betene marknaden i Sunnfjord.</a:t>
            </a:r>
          </a:p>
          <a:p>
            <a:pPr marL="0" indent="0">
              <a:buNone/>
            </a:pPr>
            <a:r>
              <a:rPr lang="nn-NO" sz="1200" b="1" dirty="0"/>
              <a:t>Areal:</a:t>
            </a:r>
          </a:p>
          <a:p>
            <a:pPr marL="0" indent="0">
              <a:buNone/>
            </a:pPr>
            <a:r>
              <a:rPr lang="nn-NO" sz="1200" dirty="0"/>
              <a:t>Høyanger har god tilgang på næringsareal gjennom Høyanger Næringspark, Leira Næringspark og Vadheim Næringspark. Det må arbeidast vidare med å utvikle infrastruktur rundt desse areala, samtidig som ein utviklar nye næringsareal i kommunen saman med næringslivet for å møte framtidige behov.</a:t>
            </a:r>
          </a:p>
          <a:p>
            <a:pPr marL="0" indent="0">
              <a:buNone/>
            </a:pPr>
            <a:r>
              <a:rPr lang="nn-NO" sz="1200" dirty="0"/>
              <a:t>Tilgang på attraktive bustadtomter som gir moglegheit for kort pendletid til både kommunesenteret, men og regionsenteret. Høyanger kan ta større effekt av avstand til Førde som regionsenter og vekstsenter på arbeidsplassar. </a:t>
            </a:r>
          </a:p>
          <a:p>
            <a:pPr marL="0" indent="0">
              <a:buNone/>
            </a:pPr>
            <a:r>
              <a:rPr lang="nn-NO" sz="1200" b="1" dirty="0"/>
              <a:t>Infrastruktur</a:t>
            </a:r>
            <a:r>
              <a:rPr lang="nn-NO" sz="1200" dirty="0"/>
              <a:t>:</a:t>
            </a:r>
          </a:p>
          <a:p>
            <a:pPr marL="0" indent="0">
              <a:buNone/>
            </a:pPr>
            <a:r>
              <a:rPr lang="nn-NO" sz="1200" dirty="0"/>
              <a:t>Høyanger har god tilgang på fornybar energi i kommunen., men det må gjerast investeringar for å kunne nytte større deler av denne i eksisterande næringsareal.</a:t>
            </a:r>
          </a:p>
          <a:p>
            <a:pPr marL="0" indent="0">
              <a:buNone/>
            </a:pPr>
            <a:r>
              <a:rPr lang="nn-NO" sz="1200" dirty="0"/>
              <a:t>Kollektivtilbodet internt i kommunen og mot Førde bør styrkast for å gjere det lettare å ta del i ein større bu og arbeidsmarknadsregion</a:t>
            </a:r>
          </a:p>
        </p:txBody>
      </p:sp>
      <p:sp>
        <p:nvSpPr>
          <p:cNvPr id="4" name="Rektangel 3">
            <a:extLst>
              <a:ext uri="{FF2B5EF4-FFF2-40B4-BE49-F238E27FC236}">
                <a16:creationId xmlns:a16="http://schemas.microsoft.com/office/drawing/2014/main" id="{9444977F-775D-4136-AA65-5E69BC75036C}"/>
              </a:ext>
            </a:extLst>
          </p:cNvPr>
          <p:cNvSpPr/>
          <p:nvPr/>
        </p:nvSpPr>
        <p:spPr>
          <a:xfrm>
            <a:off x="6552149" y="1466041"/>
            <a:ext cx="5196840" cy="1166649"/>
          </a:xfrm>
          <a:prstGeom prst="rect">
            <a:avLst/>
          </a:prstGeom>
          <a:solidFill>
            <a:schemeClr val="accent6">
              <a:lumMod val="75000"/>
            </a:schemeClr>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400" dirty="0"/>
              <a:t>Mål:</a:t>
            </a:r>
          </a:p>
          <a:p>
            <a:r>
              <a:rPr lang="nn-NO" sz="1400" dirty="0">
                <a:solidFill>
                  <a:schemeClr val="bg1"/>
                </a:solidFill>
              </a:rPr>
              <a:t>HNU skal i samarbeid med kommunen, vere ein </a:t>
            </a:r>
            <a:r>
              <a:rPr lang="nn-NO" sz="1400" dirty="0" err="1">
                <a:solidFill>
                  <a:schemeClr val="bg1"/>
                </a:solidFill>
              </a:rPr>
              <a:t>pådriver</a:t>
            </a:r>
            <a:r>
              <a:rPr lang="nn-NO" sz="1400" dirty="0">
                <a:solidFill>
                  <a:schemeClr val="bg1"/>
                </a:solidFill>
              </a:rPr>
              <a:t> for å kunne tilby tilrettelagde nærings og industriareal for nye </a:t>
            </a:r>
            <a:r>
              <a:rPr lang="nn-NO" sz="1400" dirty="0" err="1">
                <a:solidFill>
                  <a:schemeClr val="bg1"/>
                </a:solidFill>
              </a:rPr>
              <a:t>etablerere</a:t>
            </a:r>
            <a:r>
              <a:rPr lang="nn-NO" sz="1400" dirty="0">
                <a:solidFill>
                  <a:schemeClr val="bg1"/>
                </a:solidFill>
              </a:rPr>
              <a:t>  og for </a:t>
            </a:r>
            <a:r>
              <a:rPr lang="nn-NO" sz="1400" dirty="0" err="1">
                <a:solidFill>
                  <a:schemeClr val="bg1"/>
                </a:solidFill>
              </a:rPr>
              <a:t>videreutvikling</a:t>
            </a:r>
            <a:r>
              <a:rPr lang="nn-NO" sz="1400" dirty="0">
                <a:solidFill>
                  <a:schemeClr val="bg1"/>
                </a:solidFill>
              </a:rPr>
              <a:t> av </a:t>
            </a:r>
            <a:r>
              <a:rPr lang="nn-NO" sz="1400" dirty="0" err="1">
                <a:solidFill>
                  <a:schemeClr val="bg1"/>
                </a:solidFill>
              </a:rPr>
              <a:t>eksisterende</a:t>
            </a:r>
            <a:r>
              <a:rPr lang="nn-NO" sz="1400" dirty="0">
                <a:solidFill>
                  <a:schemeClr val="bg1"/>
                </a:solidFill>
              </a:rPr>
              <a:t>.</a:t>
            </a:r>
          </a:p>
          <a:p>
            <a:endParaRPr lang="nn-NO" sz="1400" dirty="0"/>
          </a:p>
        </p:txBody>
      </p:sp>
      <p:sp>
        <p:nvSpPr>
          <p:cNvPr id="6" name="Rektangel 5">
            <a:extLst>
              <a:ext uri="{FF2B5EF4-FFF2-40B4-BE49-F238E27FC236}">
                <a16:creationId xmlns:a16="http://schemas.microsoft.com/office/drawing/2014/main" id="{32C987E1-C642-4C53-B8B9-5BB99000D3BD}"/>
              </a:ext>
            </a:extLst>
          </p:cNvPr>
          <p:cNvSpPr/>
          <p:nvPr/>
        </p:nvSpPr>
        <p:spPr>
          <a:xfrm>
            <a:off x="6552149" y="2667526"/>
            <a:ext cx="5196840" cy="3942280"/>
          </a:xfrm>
          <a:prstGeom prst="rect">
            <a:avLst/>
          </a:prstGeom>
          <a:solidFill>
            <a:schemeClr val="accent6">
              <a:lumMod val="5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400" dirty="0"/>
              <a:t>Strategiar:</a:t>
            </a:r>
          </a:p>
          <a:p>
            <a:r>
              <a:rPr lang="nn-NO" sz="1200" dirty="0"/>
              <a:t>Næring:</a:t>
            </a:r>
          </a:p>
          <a:p>
            <a:pPr marL="171450" indent="-171450">
              <a:buFont typeface="Arial" panose="020B0604020202020204" pitchFamily="34" charset="0"/>
              <a:buChar char="•"/>
            </a:pPr>
            <a:r>
              <a:rPr lang="nn-NO" sz="1200" dirty="0"/>
              <a:t>Kartlegge og synleggjere tilgjengelege næringsareal (tomt og bygg) og infrastruktur som kan nyttast og utviklast til ny næring</a:t>
            </a:r>
          </a:p>
          <a:p>
            <a:pPr marL="171450" indent="-171450">
              <a:buFont typeface="Arial" panose="020B0604020202020204" pitchFamily="34" charset="0"/>
              <a:buChar char="•"/>
            </a:pPr>
            <a:endParaRPr lang="nn-NO" sz="1200" dirty="0"/>
          </a:p>
          <a:p>
            <a:pPr marL="171450" indent="-171450">
              <a:buFont typeface="Arial" panose="020B0604020202020204" pitchFamily="34" charset="0"/>
              <a:buChar char="•"/>
            </a:pPr>
            <a:r>
              <a:rPr lang="nn-NO" sz="1200" dirty="0"/>
              <a:t>Sikre rett kompetanse og organisering av eigarskap til bygg og areal for å sikre grunnlag for finansiering og realisering</a:t>
            </a:r>
          </a:p>
          <a:p>
            <a:pPr marL="171450" indent="-171450">
              <a:buFont typeface="Arial" panose="020B0604020202020204" pitchFamily="34" charset="0"/>
              <a:buChar char="•"/>
            </a:pPr>
            <a:endParaRPr lang="nn-NO" sz="1200" dirty="0"/>
          </a:p>
          <a:p>
            <a:pPr marL="171450" indent="-171450">
              <a:buFont typeface="Arial" panose="020B0604020202020204" pitchFamily="34" charset="0"/>
              <a:buChar char="•"/>
            </a:pPr>
            <a:r>
              <a:rPr lang="nn-NO" sz="1200" dirty="0"/>
              <a:t>Bidra til å utvikle infrastruktur som grunnlag for å realisere potensial i næringslivet og sirkulære Høyanger</a:t>
            </a:r>
          </a:p>
          <a:p>
            <a:pPr marL="171450" indent="-171450">
              <a:buFont typeface="Arial" panose="020B0604020202020204" pitchFamily="34" charset="0"/>
              <a:buChar char="•"/>
            </a:pPr>
            <a:endParaRPr lang="nn-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200" b="0" i="0" u="none" strike="noStrike" kern="1200" cap="none" spc="0" normalizeH="0" baseline="0" noProof="0" dirty="0">
                <a:ln>
                  <a:noFill/>
                </a:ln>
                <a:solidFill>
                  <a:schemeClr val="bg1"/>
                </a:solidFill>
                <a:effectLst/>
                <a:uLnTx/>
                <a:uFillTx/>
                <a:latin typeface="Calibri" panose="020F0502020204030204"/>
                <a:ea typeface="+mn-ea"/>
                <a:cs typeface="+mn-cs"/>
              </a:rPr>
              <a:t>Bu og arbeidsmarknad: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1200" b="0" i="0" u="none" strike="noStrike" kern="1200" cap="none" spc="0" normalizeH="0" baseline="0" noProof="0" dirty="0" err="1">
                <a:ln>
                  <a:noFill/>
                </a:ln>
                <a:solidFill>
                  <a:schemeClr val="bg1"/>
                </a:solidFill>
                <a:effectLst/>
                <a:uLnTx/>
                <a:uFillTx/>
                <a:latin typeface="Calibri" panose="020F0502020204030204"/>
                <a:ea typeface="+mn-ea"/>
                <a:cs typeface="+mn-cs"/>
              </a:rPr>
              <a:t>Pådriver</a:t>
            </a:r>
            <a:r>
              <a:rPr kumimoji="0" lang="nn-NO" sz="1200" b="0" i="0" u="none" strike="noStrike" kern="1200" cap="none" spc="0" normalizeH="0" baseline="0" noProof="0" dirty="0">
                <a:ln>
                  <a:noFill/>
                </a:ln>
                <a:solidFill>
                  <a:schemeClr val="bg1"/>
                </a:solidFill>
                <a:effectLst/>
                <a:uLnTx/>
                <a:uFillTx/>
                <a:latin typeface="Calibri" panose="020F0502020204030204"/>
                <a:ea typeface="+mn-ea"/>
                <a:cs typeface="+mn-cs"/>
              </a:rPr>
              <a:t> for å bidra til å legge til rette for bustadbygging i prioriterte område for å ta effekt av ein større bu- og arbeidsmarknadsregion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n-NO" sz="1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1200" b="0" i="0" u="none" strike="noStrike" kern="1200" cap="none" spc="0" normalizeH="0" baseline="0" noProof="0" dirty="0">
                <a:ln>
                  <a:noFill/>
                </a:ln>
                <a:solidFill>
                  <a:schemeClr val="bg1"/>
                </a:solidFill>
                <a:effectLst/>
                <a:uLnTx/>
                <a:uFillTx/>
                <a:latin typeface="Calibri" panose="020F0502020204030204"/>
                <a:ea typeface="+mn-ea"/>
                <a:cs typeface="+mn-cs"/>
              </a:rPr>
              <a:t>Bidra til å profilere kvalitetar og moglegheiter i Høyanger for å bidra til auka tilflytting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n-NO" sz="1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1200" b="0" i="0" u="none" strike="noStrike" kern="1200" cap="none" spc="0" normalizeH="0" baseline="0" noProof="0" dirty="0">
                <a:ln>
                  <a:noFill/>
                </a:ln>
                <a:solidFill>
                  <a:schemeClr val="bg1"/>
                </a:solidFill>
                <a:effectLst/>
                <a:uLnTx/>
                <a:uFillTx/>
                <a:latin typeface="Calibri" panose="020F0502020204030204"/>
                <a:ea typeface="+mn-ea"/>
                <a:cs typeface="+mn-cs"/>
              </a:rPr>
              <a:t>Bidra til å styrke kollektivtilbod for å knyte bu og arbeidsmarknad tettare saman</a:t>
            </a:r>
          </a:p>
          <a:p>
            <a:endParaRPr lang="nn-NO" sz="1400" dirty="0"/>
          </a:p>
        </p:txBody>
      </p:sp>
    </p:spTree>
    <p:extLst>
      <p:ext uri="{BB962C8B-B14F-4D97-AF65-F5344CB8AC3E}">
        <p14:creationId xmlns:p14="http://schemas.microsoft.com/office/powerpoint/2010/main" val="31491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2FD631-F751-4665-B773-B4DB80D8F933}"/>
              </a:ext>
            </a:extLst>
          </p:cNvPr>
          <p:cNvSpPr>
            <a:spLocks noGrp="1"/>
          </p:cNvSpPr>
          <p:nvPr>
            <p:ph type="title"/>
          </p:nvPr>
        </p:nvSpPr>
        <p:spPr>
          <a:xfrm>
            <a:off x="838200" y="339524"/>
            <a:ext cx="10515600" cy="713236"/>
          </a:xfrm>
        </p:spPr>
        <p:txBody>
          <a:bodyPr>
            <a:normAutofit/>
          </a:bodyPr>
          <a:lstStyle/>
          <a:p>
            <a:r>
              <a:rPr lang="nn-NO" sz="3600"/>
              <a:t>5. Satsingsområde og strategiar</a:t>
            </a:r>
          </a:p>
        </p:txBody>
      </p:sp>
      <p:sp>
        <p:nvSpPr>
          <p:cNvPr id="3" name="Plassholder for innhold 2">
            <a:extLst>
              <a:ext uri="{FF2B5EF4-FFF2-40B4-BE49-F238E27FC236}">
                <a16:creationId xmlns:a16="http://schemas.microsoft.com/office/drawing/2014/main" id="{ADBA59BE-3BE4-4528-BDE2-148E251C0852}"/>
              </a:ext>
            </a:extLst>
          </p:cNvPr>
          <p:cNvSpPr>
            <a:spLocks noGrp="1"/>
          </p:cNvSpPr>
          <p:nvPr>
            <p:ph sz="half" idx="1"/>
          </p:nvPr>
        </p:nvSpPr>
        <p:spPr>
          <a:xfrm>
            <a:off x="838200" y="1346358"/>
            <a:ext cx="5196840" cy="4802193"/>
          </a:xfrm>
        </p:spPr>
        <p:txBody>
          <a:bodyPr>
            <a:normAutofit/>
          </a:bodyPr>
          <a:lstStyle/>
          <a:p>
            <a:pPr marL="0" indent="0">
              <a:buNone/>
            </a:pPr>
            <a:r>
              <a:rPr lang="nn-NO" sz="1600" b="1" dirty="0"/>
              <a:t>5.1 «Grøn hub»</a:t>
            </a:r>
          </a:p>
          <a:p>
            <a:pPr marL="0" indent="0">
              <a:buNone/>
            </a:pPr>
            <a:r>
              <a:rPr lang="nn-NO" sz="1400" b="1" dirty="0"/>
              <a:t>Status</a:t>
            </a:r>
          </a:p>
          <a:p>
            <a:pPr marL="0" indent="0">
              <a:buNone/>
            </a:pPr>
            <a:r>
              <a:rPr lang="nn-NO" sz="1200" dirty="0"/>
              <a:t>Høyanger er valt ut som ein av 16 prioriterte hubar i Vestlandsporteføljen til Vestland Fylkeskommune. Dette er basert på prosjektet Grøn Region Vestland som fylkeskommunen gjennomførte i 2021. Ein har her valt ut dei hubane ein ser størst potensial i for å utvikle nye grøne næringar og klare den grøne omstillinga. Vestland Fylkeskommune har sett ambisiøse mål for å redusere CO2 avtrykk og utvikle nye grøne næringar. </a:t>
            </a:r>
          </a:p>
          <a:p>
            <a:pPr marL="0" indent="0">
              <a:buNone/>
            </a:pPr>
            <a:r>
              <a:rPr lang="nn-NO" sz="1200" dirty="0"/>
              <a:t>Sirkulære Høyanger har fått ein viktig posisjon og det er forventa at det vil bli lagt til rette for eigne verkemiddel for desse 16 hubane for å realisere prosjekta.</a:t>
            </a:r>
          </a:p>
          <a:p>
            <a:pPr marL="0" indent="0">
              <a:buNone/>
            </a:pPr>
            <a:r>
              <a:rPr lang="nn-NO" sz="1200" dirty="0"/>
              <a:t>Høyanger har god tilgang fornybar energi, vatn, industrikompetanse og ledige næringsbygg/areal som er velegna for sirkulære prosessar som for eksempel metall </a:t>
            </a:r>
            <a:r>
              <a:rPr lang="nn-NO" sz="1200" dirty="0" err="1"/>
              <a:t>gjennvinning</a:t>
            </a:r>
            <a:r>
              <a:rPr lang="nn-NO" sz="1200" dirty="0"/>
              <a:t>. Dette gjennom lange industritradisjonar i Høyanger med Hydro og aluminiumsproduksjon.</a:t>
            </a:r>
          </a:p>
          <a:p>
            <a:pPr marL="0" indent="0">
              <a:buNone/>
            </a:pPr>
            <a:r>
              <a:rPr lang="nn-NO" sz="1200" dirty="0"/>
              <a:t>Dette gjer at det er interesse frå ulike aktørar som ser på Høyanger som ein attraktiv stad å etablere ny industri innanfor resirkulering, nye materialar og som kan ta nytte av fortrinna i Høyanger. Det blir viktig for Høyanger å kunne legge til rette for areal og infrastruktur gjennom å finne rette organisering som gjer at ein kan finansiere og realisere.</a:t>
            </a:r>
          </a:p>
          <a:p>
            <a:pPr marL="0" indent="0">
              <a:buNone/>
            </a:pPr>
            <a:endParaRPr lang="nn-NO" sz="1200" dirty="0"/>
          </a:p>
        </p:txBody>
      </p:sp>
      <p:sp>
        <p:nvSpPr>
          <p:cNvPr id="4" name="Rektangel 3">
            <a:extLst>
              <a:ext uri="{FF2B5EF4-FFF2-40B4-BE49-F238E27FC236}">
                <a16:creationId xmlns:a16="http://schemas.microsoft.com/office/drawing/2014/main" id="{9444977F-775D-4136-AA65-5E69BC75036C}"/>
              </a:ext>
            </a:extLst>
          </p:cNvPr>
          <p:cNvSpPr/>
          <p:nvPr/>
        </p:nvSpPr>
        <p:spPr>
          <a:xfrm>
            <a:off x="6552149" y="1500877"/>
            <a:ext cx="5102295" cy="1166649"/>
          </a:xfrm>
          <a:prstGeom prst="rect">
            <a:avLst/>
          </a:prstGeom>
          <a:solidFill>
            <a:schemeClr val="accent6">
              <a:lumMod val="75000"/>
            </a:schemeClr>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400" dirty="0"/>
              <a:t>Mål:</a:t>
            </a:r>
          </a:p>
          <a:p>
            <a:r>
              <a:rPr lang="nn-NO" sz="1200" dirty="0"/>
              <a:t>Etablering av nye «grøne» arbeidsplassar gjennom den grøne huben ved å ta i bruk tilgjengeleg areal, infrastruktur, kompetanse og legge til rette for sirkulære prosessar og industrielle symbiosar.</a:t>
            </a:r>
          </a:p>
        </p:txBody>
      </p:sp>
      <p:sp>
        <p:nvSpPr>
          <p:cNvPr id="6" name="Rektangel 5">
            <a:extLst>
              <a:ext uri="{FF2B5EF4-FFF2-40B4-BE49-F238E27FC236}">
                <a16:creationId xmlns:a16="http://schemas.microsoft.com/office/drawing/2014/main" id="{32C987E1-C642-4C53-B8B9-5BB99000D3BD}"/>
              </a:ext>
            </a:extLst>
          </p:cNvPr>
          <p:cNvSpPr/>
          <p:nvPr/>
        </p:nvSpPr>
        <p:spPr>
          <a:xfrm>
            <a:off x="6552149" y="2830286"/>
            <a:ext cx="5102295" cy="3627270"/>
          </a:xfrm>
          <a:prstGeom prst="rect">
            <a:avLst/>
          </a:prstGeom>
          <a:solidFill>
            <a:schemeClr val="accent6">
              <a:lumMod val="5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400" dirty="0"/>
              <a:t>Strategiar:</a:t>
            </a:r>
          </a:p>
          <a:p>
            <a:pPr marL="171450" indent="-171450">
              <a:buFont typeface="Arial" panose="020B0604020202020204" pitchFamily="34" charset="0"/>
              <a:buChar char="•"/>
            </a:pPr>
            <a:r>
              <a:rPr lang="nn-NO" sz="1200" dirty="0"/>
              <a:t>Bidra til å utvikle prosjektet «Sirkulære Høyanger» som ein sentral hub for å utvikle nye grøne arbeidsplassar</a:t>
            </a:r>
          </a:p>
          <a:p>
            <a:pPr marL="171450" indent="-171450">
              <a:buFont typeface="Arial" panose="020B0604020202020204" pitchFamily="34" charset="0"/>
              <a:buChar char="•"/>
            </a:pPr>
            <a:endParaRPr lang="nn-NO" sz="1200" dirty="0"/>
          </a:p>
          <a:p>
            <a:pPr marL="171450" indent="-171450">
              <a:buFont typeface="Arial" panose="020B0604020202020204" pitchFamily="34" charset="0"/>
              <a:buChar char="•"/>
            </a:pPr>
            <a:r>
              <a:rPr lang="nn-NO" sz="1200" dirty="0"/>
              <a:t>Sikre organisering og finansiering rundt prosjektet «Sirkulære Høyanger» som gjer det mogleg å realisere planane</a:t>
            </a:r>
          </a:p>
          <a:p>
            <a:pPr marL="171450" indent="-171450">
              <a:buFont typeface="Arial" panose="020B0604020202020204" pitchFamily="34" charset="0"/>
              <a:buChar char="•"/>
            </a:pPr>
            <a:endParaRPr lang="nn-NO" sz="1200" dirty="0"/>
          </a:p>
          <a:p>
            <a:pPr marL="171450" indent="-171450">
              <a:buFont typeface="Arial" panose="020B0604020202020204" pitchFamily="34" charset="0"/>
              <a:buChar char="•"/>
            </a:pPr>
            <a:r>
              <a:rPr lang="nn-NO" sz="1200" dirty="0"/>
              <a:t>Bidra til å etablere ei sterk industriklynge rundt grøne og sirkulære næringar som kan ta ein posisjon nasjonalt og tiltrekke nye aktørar.</a:t>
            </a:r>
          </a:p>
          <a:p>
            <a:pPr marL="171450" indent="-171450">
              <a:buFont typeface="Arial" panose="020B0604020202020204" pitchFamily="34" charset="0"/>
              <a:buChar char="•"/>
            </a:pPr>
            <a:endParaRPr lang="nn-NO" sz="1200" dirty="0"/>
          </a:p>
          <a:p>
            <a:pPr marL="171450" indent="-171450">
              <a:buFont typeface="Arial" panose="020B0604020202020204" pitchFamily="34" charset="0"/>
              <a:buChar char="•"/>
            </a:pPr>
            <a:r>
              <a:rPr lang="nn-NO" sz="1200" dirty="0"/>
              <a:t>Bidra til å styrke samhandling mellom næringslivet og høgskule-/FoU-miljøa for å tileigne seg ny kompetanse og tiltrekke seg nye medarbeidarar</a:t>
            </a:r>
          </a:p>
          <a:p>
            <a:pPr marL="171450" indent="-171450">
              <a:buFont typeface="Arial" panose="020B0604020202020204" pitchFamily="34" charset="0"/>
              <a:buChar char="•"/>
            </a:pPr>
            <a:endParaRPr lang="nn-NO" sz="1200" dirty="0"/>
          </a:p>
          <a:p>
            <a:pPr marL="171450" indent="-171450">
              <a:buFont typeface="Arial" panose="020B0604020202020204" pitchFamily="34" charset="0"/>
              <a:buChar char="•"/>
            </a:pPr>
            <a:r>
              <a:rPr lang="nn-NO" sz="1200" dirty="0"/>
              <a:t>Bidra til rekrutteringstiltak som kan tiltrekke seg nye </a:t>
            </a:r>
            <a:r>
              <a:rPr lang="nn-NO" sz="1200" dirty="0" err="1"/>
              <a:t>medarbeidere</a:t>
            </a:r>
            <a:r>
              <a:rPr lang="nn-NO" sz="1200" dirty="0"/>
              <a:t> og styrke eksisterande og nye bedrifter som kan ta del i den grøne omstillinga</a:t>
            </a:r>
          </a:p>
          <a:p>
            <a:pPr marL="171450" indent="-171450">
              <a:buFont typeface="Arial" panose="020B0604020202020204" pitchFamily="34" charset="0"/>
              <a:buChar char="•"/>
            </a:pPr>
            <a:endParaRPr lang="nn-NO" sz="1200" dirty="0"/>
          </a:p>
          <a:p>
            <a:endParaRPr lang="nn-NO" sz="1400" dirty="0"/>
          </a:p>
        </p:txBody>
      </p:sp>
      <p:sp>
        <p:nvSpPr>
          <p:cNvPr id="7" name="TekstSylinder 6">
            <a:extLst>
              <a:ext uri="{FF2B5EF4-FFF2-40B4-BE49-F238E27FC236}">
                <a16:creationId xmlns:a16="http://schemas.microsoft.com/office/drawing/2014/main" id="{3089E7DF-5322-4931-9FE1-35BFCAF07F5A}"/>
              </a:ext>
            </a:extLst>
          </p:cNvPr>
          <p:cNvSpPr txBox="1"/>
          <p:nvPr/>
        </p:nvSpPr>
        <p:spPr>
          <a:xfrm>
            <a:off x="8683572" y="498762"/>
            <a:ext cx="2670228" cy="600164"/>
          </a:xfrm>
          <a:prstGeom prst="rect">
            <a:avLst/>
          </a:prstGeom>
          <a:noFill/>
        </p:spPr>
        <p:txBody>
          <a:bodyPr wrap="square" rtlCol="0">
            <a:spAutoFit/>
          </a:bodyPr>
          <a:lstStyle/>
          <a:p>
            <a:r>
              <a:rPr lang="nn-NO" sz="1100" i="1" dirty="0">
                <a:solidFill>
                  <a:schemeClr val="accent6">
                    <a:lumMod val="50000"/>
                  </a:schemeClr>
                </a:solidFill>
              </a:rPr>
              <a:t>«Vi skal vere synlege og samarbeide med andre gjennom å vere opne, inviterande, nysgjerrige, søkande, audmjuke og rause.</a:t>
            </a:r>
          </a:p>
        </p:txBody>
      </p:sp>
    </p:spTree>
    <p:extLst>
      <p:ext uri="{BB962C8B-B14F-4D97-AF65-F5344CB8AC3E}">
        <p14:creationId xmlns:p14="http://schemas.microsoft.com/office/powerpoint/2010/main" val="211442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8FF26A19-D5C6-4A2E-B725-69826E1D0B84}"/>
              </a:ext>
            </a:extLst>
          </p:cNvPr>
          <p:cNvSpPr txBox="1">
            <a:spLocks/>
          </p:cNvSpPr>
          <p:nvPr/>
        </p:nvSpPr>
        <p:spPr>
          <a:xfrm>
            <a:off x="957083" y="954365"/>
            <a:ext cx="10515600" cy="713236"/>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n-NO" sz="2400" b="1" dirty="0"/>
              <a:t>5.2 Sirkulære Høyanger</a:t>
            </a:r>
          </a:p>
          <a:p>
            <a:endParaRPr lang="nn-NO" sz="2400" b="1" dirty="0"/>
          </a:p>
          <a:p>
            <a:r>
              <a:rPr lang="nn-NO" sz="2400" dirty="0"/>
              <a:t>Høyanger - valt som ein av dei prioriterte industrihubane i Vestlandsporteføljen</a:t>
            </a:r>
          </a:p>
          <a:p>
            <a:r>
              <a:rPr lang="nn-NO" sz="1800" b="1" i="1" dirty="0"/>
              <a:t>Grøn Region Vestland – Vestland Fylkeskommune</a:t>
            </a:r>
          </a:p>
        </p:txBody>
      </p:sp>
      <p:sp>
        <p:nvSpPr>
          <p:cNvPr id="10" name="TextBox 7">
            <a:extLst>
              <a:ext uri="{FF2B5EF4-FFF2-40B4-BE49-F238E27FC236}">
                <a16:creationId xmlns:a16="http://schemas.microsoft.com/office/drawing/2014/main" id="{EC3E8A6F-17D9-4456-A2E4-F657AE2A9E5B}"/>
              </a:ext>
            </a:extLst>
          </p:cNvPr>
          <p:cNvSpPr txBox="1"/>
          <p:nvPr/>
        </p:nvSpPr>
        <p:spPr>
          <a:xfrm>
            <a:off x="1910079" y="6632869"/>
            <a:ext cx="3305388" cy="16158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050" b="0" i="1" u="none" strike="noStrike" kern="0" cap="none" spc="0" normalizeH="0" baseline="0" noProof="0" dirty="0">
                <a:ln>
                  <a:noFill/>
                </a:ln>
                <a:solidFill>
                  <a:schemeClr val="tx1"/>
                </a:solidFill>
                <a:effectLst/>
                <a:uLnTx/>
                <a:uFillTx/>
                <a:latin typeface="+mn-lt"/>
                <a:ea typeface="+mn-ea"/>
                <a:cs typeface="+mn-cs"/>
              </a:rPr>
              <a:t>Kjelde: Grøn Region – Vestlandsporteføljen, EY rapport</a:t>
            </a:r>
          </a:p>
        </p:txBody>
      </p:sp>
      <p:sp>
        <p:nvSpPr>
          <p:cNvPr id="11" name="Tittel 1">
            <a:extLst>
              <a:ext uri="{FF2B5EF4-FFF2-40B4-BE49-F238E27FC236}">
                <a16:creationId xmlns:a16="http://schemas.microsoft.com/office/drawing/2014/main" id="{09CCC12F-34CF-4325-A0CC-62A139A05139}"/>
              </a:ext>
            </a:extLst>
          </p:cNvPr>
          <p:cNvSpPr>
            <a:spLocks noGrp="1"/>
          </p:cNvSpPr>
          <p:nvPr>
            <p:ph type="title"/>
          </p:nvPr>
        </p:nvSpPr>
        <p:spPr>
          <a:xfrm>
            <a:off x="838200" y="165347"/>
            <a:ext cx="10515600" cy="713236"/>
          </a:xfrm>
        </p:spPr>
        <p:txBody>
          <a:bodyPr>
            <a:normAutofit/>
          </a:bodyPr>
          <a:lstStyle/>
          <a:p>
            <a:r>
              <a:rPr lang="nn-NO" sz="3600" dirty="0"/>
              <a:t>5. Satsingsområde og strategiar</a:t>
            </a:r>
          </a:p>
        </p:txBody>
      </p:sp>
      <p:sp>
        <p:nvSpPr>
          <p:cNvPr id="5" name="TekstSylinder 4">
            <a:extLst>
              <a:ext uri="{FF2B5EF4-FFF2-40B4-BE49-F238E27FC236}">
                <a16:creationId xmlns:a16="http://schemas.microsoft.com/office/drawing/2014/main" id="{C3A8F810-953A-4467-B28B-400EB5AF4B9E}"/>
              </a:ext>
            </a:extLst>
          </p:cNvPr>
          <p:cNvSpPr txBox="1"/>
          <p:nvPr/>
        </p:nvSpPr>
        <p:spPr>
          <a:xfrm>
            <a:off x="9156612" y="1481959"/>
            <a:ext cx="1677451" cy="923330"/>
          </a:xfrm>
          <a:prstGeom prst="rect">
            <a:avLst/>
          </a:prstGeom>
          <a:noFill/>
        </p:spPr>
        <p:txBody>
          <a:bodyPr wrap="square" rtlCol="0">
            <a:spAutoFit/>
          </a:bodyPr>
          <a:lstStyle/>
          <a:p>
            <a:r>
              <a:rPr lang="nb-NO" dirty="0">
                <a:solidFill>
                  <a:srgbClr val="FF0000"/>
                </a:solidFill>
              </a:rPr>
              <a:t>Oppdatert versjon </a:t>
            </a:r>
            <a:r>
              <a:rPr lang="nb-NO" dirty="0" err="1">
                <a:solidFill>
                  <a:srgbClr val="FF0000"/>
                </a:solidFill>
              </a:rPr>
              <a:t>frå</a:t>
            </a:r>
            <a:r>
              <a:rPr lang="nb-NO" dirty="0">
                <a:solidFill>
                  <a:srgbClr val="FF0000"/>
                </a:solidFill>
              </a:rPr>
              <a:t> Tommy</a:t>
            </a:r>
          </a:p>
        </p:txBody>
      </p:sp>
      <p:pic>
        <p:nvPicPr>
          <p:cNvPr id="6" name="Bilde 5">
            <a:extLst>
              <a:ext uri="{FF2B5EF4-FFF2-40B4-BE49-F238E27FC236}">
                <a16:creationId xmlns:a16="http://schemas.microsoft.com/office/drawing/2014/main" id="{02E18F69-B68B-4116-B473-C5F04D66F9A0}"/>
              </a:ext>
            </a:extLst>
          </p:cNvPr>
          <p:cNvPicPr>
            <a:picLocks noChangeAspect="1"/>
          </p:cNvPicPr>
          <p:nvPr/>
        </p:nvPicPr>
        <p:blipFill>
          <a:blip r:embed="rId2"/>
          <a:stretch>
            <a:fillRect/>
          </a:stretch>
        </p:blipFill>
        <p:spPr>
          <a:xfrm>
            <a:off x="1584966" y="1751050"/>
            <a:ext cx="8538271" cy="4881820"/>
          </a:xfrm>
          <a:prstGeom prst="rect">
            <a:avLst/>
          </a:prstGeom>
        </p:spPr>
      </p:pic>
    </p:spTree>
    <p:extLst>
      <p:ext uri="{BB962C8B-B14F-4D97-AF65-F5344CB8AC3E}">
        <p14:creationId xmlns:p14="http://schemas.microsoft.com/office/powerpoint/2010/main" val="245859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2FD631-F751-4665-B773-B4DB80D8F933}"/>
              </a:ext>
            </a:extLst>
          </p:cNvPr>
          <p:cNvSpPr>
            <a:spLocks noGrp="1"/>
          </p:cNvSpPr>
          <p:nvPr>
            <p:ph type="title"/>
          </p:nvPr>
        </p:nvSpPr>
        <p:spPr>
          <a:xfrm>
            <a:off x="838200" y="339524"/>
            <a:ext cx="10515600" cy="713236"/>
          </a:xfrm>
        </p:spPr>
        <p:txBody>
          <a:bodyPr>
            <a:normAutofit/>
          </a:bodyPr>
          <a:lstStyle/>
          <a:p>
            <a:r>
              <a:rPr lang="nn-NO" sz="3600"/>
              <a:t>5. Satsingsområde og strategiar</a:t>
            </a:r>
          </a:p>
        </p:txBody>
      </p:sp>
      <p:sp>
        <p:nvSpPr>
          <p:cNvPr id="3" name="Plassholder for innhold 2">
            <a:extLst>
              <a:ext uri="{FF2B5EF4-FFF2-40B4-BE49-F238E27FC236}">
                <a16:creationId xmlns:a16="http://schemas.microsoft.com/office/drawing/2014/main" id="{ADBA59BE-3BE4-4528-BDE2-148E251C0852}"/>
              </a:ext>
            </a:extLst>
          </p:cNvPr>
          <p:cNvSpPr>
            <a:spLocks noGrp="1"/>
          </p:cNvSpPr>
          <p:nvPr>
            <p:ph sz="half" idx="1"/>
          </p:nvPr>
        </p:nvSpPr>
        <p:spPr>
          <a:xfrm>
            <a:off x="838200" y="1346358"/>
            <a:ext cx="5196840" cy="4802193"/>
          </a:xfrm>
        </p:spPr>
        <p:txBody>
          <a:bodyPr>
            <a:normAutofit lnSpcReduction="10000"/>
          </a:bodyPr>
          <a:lstStyle/>
          <a:p>
            <a:pPr marL="0" indent="0">
              <a:buNone/>
            </a:pPr>
            <a:r>
              <a:rPr lang="nn-NO" sz="1600" b="1" dirty="0"/>
              <a:t>5.3 Attraktivitet</a:t>
            </a:r>
          </a:p>
          <a:p>
            <a:pPr marL="0" indent="0">
              <a:buNone/>
            </a:pPr>
            <a:r>
              <a:rPr lang="nn-NO" sz="1400" b="1" dirty="0"/>
              <a:t>Status</a:t>
            </a:r>
          </a:p>
          <a:p>
            <a:pPr marL="0" indent="0">
              <a:buNone/>
            </a:pPr>
            <a:r>
              <a:rPr lang="nn-NO" sz="1200" dirty="0"/>
              <a:t>Høyanger er ein langstrakt kommune langs Sognefjorden med mange ulike kvalitetar og styrkar. Nærleik til fjorden, fjella, breitt kulturtilbod, aktive grendelag, osv. samtidig som ein har korte avstandar til flyplass og Førde er kvalitetar som ofte ikkje kjem fram. Høyanger er kjent som eit industrisamfunn og det er ein del av identiteten, det er samtidig viktig å løfte fram andre kvalitetar og moglegheiter for å auke attraktiviteten.</a:t>
            </a:r>
          </a:p>
          <a:p>
            <a:pPr marL="0" indent="0">
              <a:buNone/>
            </a:pPr>
            <a:r>
              <a:rPr lang="nn-NO" sz="1200" dirty="0"/>
              <a:t>Høyanger har kvalitetar gjennom gode kulturtilbod, idrettsanlegg, skianlegg på fjellet, badeanlegg som har regionalt potensial, osv. som har større potensial for bruk enn det som blir nytta i dag.</a:t>
            </a:r>
          </a:p>
          <a:p>
            <a:pPr marL="0" indent="0">
              <a:buNone/>
            </a:pPr>
            <a:r>
              <a:rPr lang="nn-NO" sz="1200" dirty="0"/>
              <a:t>Eit levande sentrum er viktig for å styrke attraktiviteten for dei som både bur i og besøker kommunen. Utvikle urbane kvalitetar og møteplassar som aukar trivsel og samtidig gir moglegheiter for å utvikle eksisterande og ny næring. Det er viktig at kommunen arbeider saman med næringane og eigedomsaktørane på korleis ein kan utvikle ein felles plan for eit attraktivt sentrum. I dette arbeidet bør ein og å ha fokus på å styrke samhandlinga mellom dei ulike aktørane knytt til det totale tilbodet.</a:t>
            </a:r>
          </a:p>
          <a:p>
            <a:pPr marL="0" indent="0">
              <a:buNone/>
            </a:pPr>
            <a:r>
              <a:rPr lang="nn-NO" sz="1200" dirty="0"/>
              <a:t>Reiselivet er ei viktig satsing for å styrke besøksnæringane (overnatting, servering, handel, tenester, osv.) og deira moglegheiter til å drive heile året. Det er viktig at næringa saman med kommune klarer å samle seg om ein fellesplan for korleis ein skal utvikle reiselivet lokalt, viktige prioriteringar og sikre god samhandling med destinasjonsselskapet. Dette er viktig for å utvikle ny aktivitet og arrangement som vil styrke aktørane og samtidig viktig som trivselsfaktor for innbyggarane i kommunen.</a:t>
            </a:r>
          </a:p>
          <a:p>
            <a:pPr marL="0" indent="0">
              <a:buNone/>
            </a:pPr>
            <a:endParaRPr lang="nn-NO" sz="1200" dirty="0"/>
          </a:p>
        </p:txBody>
      </p:sp>
      <p:sp>
        <p:nvSpPr>
          <p:cNvPr id="4" name="Rektangel 3">
            <a:extLst>
              <a:ext uri="{FF2B5EF4-FFF2-40B4-BE49-F238E27FC236}">
                <a16:creationId xmlns:a16="http://schemas.microsoft.com/office/drawing/2014/main" id="{9444977F-775D-4136-AA65-5E69BC75036C}"/>
              </a:ext>
            </a:extLst>
          </p:cNvPr>
          <p:cNvSpPr/>
          <p:nvPr/>
        </p:nvSpPr>
        <p:spPr>
          <a:xfrm>
            <a:off x="6552149" y="1500877"/>
            <a:ext cx="5007128" cy="1135117"/>
          </a:xfrm>
          <a:prstGeom prst="rect">
            <a:avLst/>
          </a:prstGeom>
          <a:solidFill>
            <a:schemeClr val="accent6">
              <a:lumMod val="75000"/>
            </a:schemeClr>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400" dirty="0"/>
              <a:t>Mål:</a:t>
            </a:r>
          </a:p>
          <a:p>
            <a:r>
              <a:rPr lang="nn-NO" sz="1200" dirty="0"/>
              <a:t>Utvikle Høyanger som ein attraktiv kommune å besøke, drive næring og bu i</a:t>
            </a:r>
          </a:p>
          <a:p>
            <a:endParaRPr lang="nn-NO" sz="1400" dirty="0"/>
          </a:p>
        </p:txBody>
      </p:sp>
      <p:sp>
        <p:nvSpPr>
          <p:cNvPr id="6" name="Rektangel 5">
            <a:extLst>
              <a:ext uri="{FF2B5EF4-FFF2-40B4-BE49-F238E27FC236}">
                <a16:creationId xmlns:a16="http://schemas.microsoft.com/office/drawing/2014/main" id="{32C987E1-C642-4C53-B8B9-5BB99000D3BD}"/>
              </a:ext>
            </a:extLst>
          </p:cNvPr>
          <p:cNvSpPr/>
          <p:nvPr/>
        </p:nvSpPr>
        <p:spPr>
          <a:xfrm>
            <a:off x="6552149" y="2743200"/>
            <a:ext cx="5007128" cy="3775276"/>
          </a:xfrm>
          <a:prstGeom prst="rect">
            <a:avLst/>
          </a:prstGeom>
          <a:solidFill>
            <a:schemeClr val="accent6">
              <a:lumMod val="5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400" dirty="0"/>
              <a:t>Strategiar:</a:t>
            </a:r>
          </a:p>
          <a:p>
            <a:pPr marL="176213" indent="-176213">
              <a:buFont typeface="Arial" panose="020B0604020202020204" pitchFamily="34" charset="0"/>
              <a:buChar char="•"/>
            </a:pPr>
            <a:r>
              <a:rPr lang="nn-NO" sz="1200" dirty="0"/>
              <a:t>Bidra til å styrke profileringa og kjennskapen til Høyanger kommune som bu- og arbeidsstad</a:t>
            </a:r>
          </a:p>
          <a:p>
            <a:r>
              <a:rPr lang="nn-NO" sz="1200" dirty="0"/>
              <a:t> </a:t>
            </a:r>
          </a:p>
          <a:p>
            <a:r>
              <a:rPr lang="nn-NO" sz="1200" dirty="0"/>
              <a:t>Sentrumsutvikling:</a:t>
            </a:r>
          </a:p>
          <a:p>
            <a:pPr marL="171450" indent="-171450">
              <a:buFont typeface="Arial" panose="020B0604020202020204" pitchFamily="34" charset="0"/>
              <a:buChar char="•"/>
            </a:pPr>
            <a:r>
              <a:rPr lang="nn-NO" sz="1200" dirty="0"/>
              <a:t>Bidra til å utvikle Høyanger tettstad som ein motor for heile kommunen.</a:t>
            </a:r>
          </a:p>
          <a:p>
            <a:pPr marL="171450" indent="-171450">
              <a:buFont typeface="Arial" panose="020B0604020202020204" pitchFamily="34" charset="0"/>
              <a:buChar char="•"/>
            </a:pPr>
            <a:r>
              <a:rPr lang="nn-NO" sz="1200" dirty="0"/>
              <a:t>Bidra til å styrke samhandling blant aktørane i tettstaden for å utvikle nærhandel, tenester, kultur og fritidstilbod</a:t>
            </a:r>
          </a:p>
          <a:p>
            <a:endParaRPr lang="nn-NO" sz="1200" dirty="0"/>
          </a:p>
          <a:p>
            <a:r>
              <a:rPr lang="nn-NO" sz="1200" dirty="0"/>
              <a:t>Reiseliv</a:t>
            </a:r>
          </a:p>
          <a:p>
            <a:pPr marL="171450" indent="-171450">
              <a:buFont typeface="Arial" panose="020B0604020202020204" pitchFamily="34" charset="0"/>
              <a:buChar char="•"/>
            </a:pPr>
            <a:r>
              <a:rPr lang="nn-NO" sz="1200" dirty="0"/>
              <a:t>Bidra til å fullføre og implementere handlingsplan for reiselivet lokalt</a:t>
            </a:r>
          </a:p>
          <a:p>
            <a:pPr marL="171450" indent="-171450">
              <a:buFont typeface="Arial" panose="020B0604020202020204" pitchFamily="34" charset="0"/>
              <a:buChar char="•"/>
            </a:pPr>
            <a:r>
              <a:rPr lang="nn-NO" sz="1200" dirty="0"/>
              <a:t>Styrke vertskapsrolle og infrastrukturtiltak som støttar opp rundt reiselivssatsinga</a:t>
            </a:r>
          </a:p>
          <a:p>
            <a:pPr marL="171450" indent="-171450">
              <a:buFont typeface="Arial" panose="020B0604020202020204" pitchFamily="34" charset="0"/>
              <a:buChar char="•"/>
            </a:pPr>
            <a:r>
              <a:rPr lang="nn-NO" sz="1200" dirty="0"/>
              <a:t>Bidra til god samhandling mellom dei lokale aktørane og destinasjonsselskapet</a:t>
            </a:r>
          </a:p>
          <a:p>
            <a:pPr marL="171450" indent="-171450">
              <a:buFont typeface="Arial" panose="020B0604020202020204" pitchFamily="34" charset="0"/>
              <a:buChar char="•"/>
            </a:pPr>
            <a:r>
              <a:rPr lang="nn-NO" sz="1200" dirty="0"/>
              <a:t>Bidra til å utvikle aktivitet, arrangement og opplevingar som styrkar besøk og bustadattraktiviteten</a:t>
            </a:r>
          </a:p>
          <a:p>
            <a:endParaRPr lang="nn-NO" sz="1400" dirty="0"/>
          </a:p>
        </p:txBody>
      </p:sp>
      <p:sp>
        <p:nvSpPr>
          <p:cNvPr id="7" name="TekstSylinder 6">
            <a:extLst>
              <a:ext uri="{FF2B5EF4-FFF2-40B4-BE49-F238E27FC236}">
                <a16:creationId xmlns:a16="http://schemas.microsoft.com/office/drawing/2014/main" id="{CE535261-3FCB-4D20-B9FF-635D7499A500}"/>
              </a:ext>
            </a:extLst>
          </p:cNvPr>
          <p:cNvSpPr txBox="1"/>
          <p:nvPr/>
        </p:nvSpPr>
        <p:spPr>
          <a:xfrm>
            <a:off x="8699104" y="430100"/>
            <a:ext cx="2860173" cy="769441"/>
          </a:xfrm>
          <a:prstGeom prst="rect">
            <a:avLst/>
          </a:prstGeom>
          <a:noFill/>
        </p:spPr>
        <p:txBody>
          <a:bodyPr wrap="square" rtlCol="0">
            <a:spAutoFit/>
          </a:bodyPr>
          <a:lstStyle/>
          <a:p>
            <a:r>
              <a:rPr lang="nn-NO" sz="1100" i="1" dirty="0">
                <a:solidFill>
                  <a:schemeClr val="accent6">
                    <a:lumMod val="50000"/>
                  </a:schemeClr>
                </a:solidFill>
              </a:rPr>
              <a:t>«Vi skal ta vare på dei som bur her, dei som besøker oss, dei som driv her gjennom vår kultur og ta vare på naturen og miljøet rundt oss»</a:t>
            </a:r>
          </a:p>
        </p:txBody>
      </p:sp>
    </p:spTree>
    <p:extLst>
      <p:ext uri="{BB962C8B-B14F-4D97-AF65-F5344CB8AC3E}">
        <p14:creationId xmlns:p14="http://schemas.microsoft.com/office/powerpoint/2010/main" val="3971842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2FD631-F751-4665-B773-B4DB80D8F933}"/>
              </a:ext>
            </a:extLst>
          </p:cNvPr>
          <p:cNvSpPr>
            <a:spLocks noGrp="1"/>
          </p:cNvSpPr>
          <p:nvPr>
            <p:ph type="title"/>
          </p:nvPr>
        </p:nvSpPr>
        <p:spPr>
          <a:xfrm>
            <a:off x="838200" y="339524"/>
            <a:ext cx="10515600" cy="713236"/>
          </a:xfrm>
        </p:spPr>
        <p:txBody>
          <a:bodyPr>
            <a:normAutofit/>
          </a:bodyPr>
          <a:lstStyle/>
          <a:p>
            <a:r>
              <a:rPr lang="nn-NO" sz="3600"/>
              <a:t>5. Satsingsområde og strategiar</a:t>
            </a:r>
          </a:p>
        </p:txBody>
      </p:sp>
      <p:sp>
        <p:nvSpPr>
          <p:cNvPr id="3" name="Plassholder for innhold 2">
            <a:extLst>
              <a:ext uri="{FF2B5EF4-FFF2-40B4-BE49-F238E27FC236}">
                <a16:creationId xmlns:a16="http://schemas.microsoft.com/office/drawing/2014/main" id="{ADBA59BE-3BE4-4528-BDE2-148E251C0852}"/>
              </a:ext>
            </a:extLst>
          </p:cNvPr>
          <p:cNvSpPr>
            <a:spLocks noGrp="1"/>
          </p:cNvSpPr>
          <p:nvPr>
            <p:ph sz="half" idx="1"/>
          </p:nvPr>
        </p:nvSpPr>
        <p:spPr>
          <a:xfrm>
            <a:off x="838200" y="1346358"/>
            <a:ext cx="5196840" cy="4802193"/>
          </a:xfrm>
        </p:spPr>
        <p:txBody>
          <a:bodyPr>
            <a:normAutofit/>
          </a:bodyPr>
          <a:lstStyle/>
          <a:p>
            <a:pPr marL="0" indent="0">
              <a:buNone/>
            </a:pPr>
            <a:r>
              <a:rPr lang="nn-NO" sz="1600" b="1" dirty="0"/>
              <a:t>5.3 Innovasjon og entreprenørskap</a:t>
            </a:r>
          </a:p>
          <a:p>
            <a:pPr marL="0" indent="0">
              <a:buNone/>
            </a:pPr>
            <a:r>
              <a:rPr lang="nn-NO" sz="1400" b="1" dirty="0"/>
              <a:t>Status</a:t>
            </a:r>
          </a:p>
          <a:p>
            <a:pPr marL="0" indent="0">
              <a:buNone/>
            </a:pPr>
            <a:r>
              <a:rPr lang="nn-NO" sz="1200" dirty="0"/>
              <a:t>Høyanger er eit industrisamfunn med Hydro som hjørnesteinsbedrift og har ikkje ein sterkt utvikla entreprenørskapskultur. Ein ønskjer å utvikle fleire bedrifter som leverandørar inn mot industrien og i andre bransjar. </a:t>
            </a:r>
          </a:p>
          <a:p>
            <a:pPr marL="0" indent="0">
              <a:buNone/>
            </a:pPr>
            <a:r>
              <a:rPr lang="nn-NO" sz="1200" dirty="0"/>
              <a:t>Næringslivet har evna å utvikle seg og omstille seg med skiftande konjunkturar. Det er likevel eit mål å auke innovasjonstakta i eksisterande næringsliv for å skape vekst, samtidig som ein legg til rette for fleire nyetableringar og gründerar. Dette gjennom for eksempel å etablere nye arenaer, kontorfellesskap, næringspark, fellesmiljø som er attraktive for bedrifter og personar å vere ein del av. Målet er at slike arenaer skal skape koplingar mellom bedrifter/personar og gi nye moglegheiter for vekst og knoppskyting.</a:t>
            </a:r>
          </a:p>
          <a:p>
            <a:pPr marL="0" indent="0">
              <a:buNone/>
            </a:pPr>
            <a:r>
              <a:rPr lang="nn-NO" sz="1200" dirty="0"/>
              <a:t>Arbeidet med å utvikle kulturen må starte blant ungdommen og motivere til ungt entreprenørskap i skulen. Gi elevane moglegheitene til å utvikle eigne idear, lære og sjå kva moglegheiter som eksisterer i Høyanger. Her er den vidaregåande skulen ein viktig aktør og at ein skapar god samhandling mellom skulen og næringslivet på prosjekt.</a:t>
            </a:r>
          </a:p>
          <a:p>
            <a:pPr marL="0" indent="0">
              <a:buNone/>
            </a:pPr>
            <a:r>
              <a:rPr lang="nn-NO" sz="1200" dirty="0"/>
              <a:t>Næringslivet er opptekne av å rekruttere nye tilsette og utvikle eksisterande tilsette. Kompetanse tiltak som gjer at tilsette kan stå i jobb og samtidig ta etter og vidareutdanning vil vere viktig for å kunne ta i bruk ny teknologi og sjå moglegheiter i den grøne omstillinga. Det vil og vere viktig å kunne tiltrekke seg studentar til oppgåver i bedriftene og som ein måte å rekruttere ny kompetanse.</a:t>
            </a:r>
          </a:p>
          <a:p>
            <a:pPr marL="0" indent="0">
              <a:buNone/>
            </a:pPr>
            <a:r>
              <a:rPr lang="nn-NO" sz="1200" dirty="0"/>
              <a:t>For å oppnå </a:t>
            </a:r>
            <a:r>
              <a:rPr lang="nn-NO" sz="1200" dirty="0" err="1"/>
              <a:t>entrepenørskap</a:t>
            </a:r>
            <a:r>
              <a:rPr lang="nn-NO" sz="1200" dirty="0"/>
              <a:t>, etterutdanning og påfyll </a:t>
            </a:r>
          </a:p>
        </p:txBody>
      </p:sp>
      <p:sp>
        <p:nvSpPr>
          <p:cNvPr id="4" name="Rektangel 3">
            <a:extLst>
              <a:ext uri="{FF2B5EF4-FFF2-40B4-BE49-F238E27FC236}">
                <a16:creationId xmlns:a16="http://schemas.microsoft.com/office/drawing/2014/main" id="{9444977F-775D-4136-AA65-5E69BC75036C}"/>
              </a:ext>
            </a:extLst>
          </p:cNvPr>
          <p:cNvSpPr/>
          <p:nvPr/>
        </p:nvSpPr>
        <p:spPr>
          <a:xfrm>
            <a:off x="6552149" y="1500877"/>
            <a:ext cx="4984416" cy="1166649"/>
          </a:xfrm>
          <a:prstGeom prst="rect">
            <a:avLst/>
          </a:prstGeom>
          <a:solidFill>
            <a:schemeClr val="accent6">
              <a:lumMod val="75000"/>
            </a:schemeClr>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400" dirty="0"/>
              <a:t>Mål:</a:t>
            </a:r>
          </a:p>
          <a:p>
            <a:r>
              <a:rPr lang="nn-NO" sz="1200" dirty="0"/>
              <a:t>Auke innovasjonstakta i næringslivet og fremme entreprenørskap blant dei yngre</a:t>
            </a:r>
          </a:p>
          <a:p>
            <a:endParaRPr lang="nn-NO" sz="1200" dirty="0"/>
          </a:p>
          <a:p>
            <a:endParaRPr lang="nn-NO" sz="1400" dirty="0"/>
          </a:p>
        </p:txBody>
      </p:sp>
      <p:sp>
        <p:nvSpPr>
          <p:cNvPr id="6" name="Rektangel 5">
            <a:extLst>
              <a:ext uri="{FF2B5EF4-FFF2-40B4-BE49-F238E27FC236}">
                <a16:creationId xmlns:a16="http://schemas.microsoft.com/office/drawing/2014/main" id="{32C987E1-C642-4C53-B8B9-5BB99000D3BD}"/>
              </a:ext>
            </a:extLst>
          </p:cNvPr>
          <p:cNvSpPr/>
          <p:nvPr/>
        </p:nvSpPr>
        <p:spPr>
          <a:xfrm>
            <a:off x="6552149" y="2946050"/>
            <a:ext cx="4984416" cy="3076378"/>
          </a:xfrm>
          <a:prstGeom prst="rect">
            <a:avLst/>
          </a:prstGeom>
          <a:solidFill>
            <a:schemeClr val="accent6">
              <a:lumMod val="5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400" dirty="0"/>
              <a:t>Strategiar:</a:t>
            </a:r>
          </a:p>
          <a:p>
            <a:pPr marL="171450" indent="-171450">
              <a:buFont typeface="Arial" panose="020B0604020202020204" pitchFamily="34" charset="0"/>
              <a:buChar char="•"/>
            </a:pPr>
            <a:r>
              <a:rPr lang="nn-NO" sz="1200" dirty="0"/>
              <a:t>Bidra til å skape arenaer, nettverk og møteplassar som fremjar auka innovasjon i næringslivet (knyte ulike bransjar opp mot kvarandre)</a:t>
            </a:r>
          </a:p>
          <a:p>
            <a:pPr marL="171450" indent="-171450">
              <a:buFont typeface="Arial" panose="020B0604020202020204" pitchFamily="34" charset="0"/>
              <a:buChar char="•"/>
            </a:pPr>
            <a:r>
              <a:rPr lang="nn-NO" sz="1200" dirty="0"/>
              <a:t>Jobbe aktivt for etablering av kontorfellesskap («</a:t>
            </a:r>
            <a:r>
              <a:rPr lang="nn-NO" sz="1200" dirty="0" err="1"/>
              <a:t>Cowork</a:t>
            </a:r>
            <a:r>
              <a:rPr lang="nn-NO" sz="1200" dirty="0"/>
              <a:t>/Peak Høyanger») som arena for å auke nyskaping og ein kreativ arena.</a:t>
            </a:r>
          </a:p>
          <a:p>
            <a:pPr marL="171450" indent="-171450">
              <a:buFont typeface="Arial" panose="020B0604020202020204" pitchFamily="34" charset="0"/>
              <a:buChar char="•"/>
            </a:pPr>
            <a:r>
              <a:rPr lang="nn-NO" sz="1200" dirty="0"/>
              <a:t>Bidra til å skape relevante samarbeidsprosjekt med nærings- og fagmiljø utanfor kommunen som kan styrke lokale bedrifter</a:t>
            </a:r>
          </a:p>
          <a:p>
            <a:pPr marL="171450" indent="-171450">
              <a:buFont typeface="Arial" panose="020B0604020202020204" pitchFamily="34" charset="0"/>
              <a:buChar char="•"/>
            </a:pPr>
            <a:endParaRPr lang="nn-NO" sz="1200" dirty="0"/>
          </a:p>
          <a:p>
            <a:pPr marL="171450" indent="-171450">
              <a:buFont typeface="Arial" panose="020B0604020202020204" pitchFamily="34" charset="0"/>
              <a:buChar char="•"/>
            </a:pPr>
            <a:r>
              <a:rPr lang="nn-NO" sz="1200" dirty="0"/>
              <a:t>Bidra til å styrke attraktivitet og tilbod ved Høyanger vidaregåande skule i samarbeid med næringslivet</a:t>
            </a:r>
          </a:p>
          <a:p>
            <a:pPr marL="171450" indent="-171450">
              <a:buFont typeface="Arial" panose="020B0604020202020204" pitchFamily="34" charset="0"/>
              <a:buChar char="•"/>
            </a:pPr>
            <a:r>
              <a:rPr lang="nn-NO" sz="1200" dirty="0"/>
              <a:t>Bidra til å styrke satsinga på «Ungt entreprenørskap» i skulane i Høyanger</a:t>
            </a:r>
          </a:p>
          <a:p>
            <a:pPr marL="171450" indent="-171450">
              <a:buFont typeface="Arial" panose="020B0604020202020204" pitchFamily="34" charset="0"/>
              <a:buChar char="•"/>
            </a:pPr>
            <a:r>
              <a:rPr lang="nn-NO" sz="1200" dirty="0"/>
              <a:t>Bidra til å styrke </a:t>
            </a:r>
            <a:r>
              <a:rPr lang="nn-NO" sz="1200" dirty="0" err="1"/>
              <a:t>desentrale</a:t>
            </a:r>
            <a:r>
              <a:rPr lang="nn-NO" sz="1200" dirty="0"/>
              <a:t> etter- og vidareutdanningstilbod og samarbeid med fag- og høgskulane på studentoppgåver</a:t>
            </a:r>
          </a:p>
          <a:p>
            <a:endParaRPr lang="nn-NO" sz="1400" dirty="0"/>
          </a:p>
        </p:txBody>
      </p:sp>
      <p:sp>
        <p:nvSpPr>
          <p:cNvPr id="7" name="TekstSylinder 6">
            <a:extLst>
              <a:ext uri="{FF2B5EF4-FFF2-40B4-BE49-F238E27FC236}">
                <a16:creationId xmlns:a16="http://schemas.microsoft.com/office/drawing/2014/main" id="{FF85C553-8281-439A-81E0-80E400158A82}"/>
              </a:ext>
            </a:extLst>
          </p:cNvPr>
          <p:cNvSpPr txBox="1"/>
          <p:nvPr/>
        </p:nvSpPr>
        <p:spPr>
          <a:xfrm>
            <a:off x="9051028" y="396060"/>
            <a:ext cx="2485537" cy="600164"/>
          </a:xfrm>
          <a:prstGeom prst="rect">
            <a:avLst/>
          </a:prstGeom>
          <a:noFill/>
        </p:spPr>
        <p:txBody>
          <a:bodyPr wrap="square" rtlCol="0">
            <a:spAutoFit/>
          </a:bodyPr>
          <a:lstStyle/>
          <a:p>
            <a:r>
              <a:rPr lang="nn-NO" sz="1100" i="1" dirty="0">
                <a:solidFill>
                  <a:schemeClr val="accent6">
                    <a:lumMod val="50000"/>
                  </a:schemeClr>
                </a:solidFill>
              </a:rPr>
              <a:t>«Vi skal tørre å tenke nytt og omstille oss gjennom å vere skapande, framoverlente og innovative»</a:t>
            </a:r>
          </a:p>
        </p:txBody>
      </p:sp>
    </p:spTree>
    <p:extLst>
      <p:ext uri="{BB962C8B-B14F-4D97-AF65-F5344CB8AC3E}">
        <p14:creationId xmlns:p14="http://schemas.microsoft.com/office/powerpoint/2010/main" val="3367404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D7286D-4BA7-405F-84C0-47F837016F55}"/>
              </a:ext>
            </a:extLst>
          </p:cNvPr>
          <p:cNvSpPr>
            <a:spLocks noGrp="1"/>
          </p:cNvSpPr>
          <p:nvPr>
            <p:ph type="title"/>
          </p:nvPr>
        </p:nvSpPr>
        <p:spPr>
          <a:xfrm>
            <a:off x="838200" y="365125"/>
            <a:ext cx="10515600" cy="795217"/>
          </a:xfrm>
        </p:spPr>
        <p:txBody>
          <a:bodyPr/>
          <a:lstStyle/>
          <a:p>
            <a:r>
              <a:rPr lang="nn-NO" dirty="0"/>
              <a:t>Innhald</a:t>
            </a:r>
          </a:p>
        </p:txBody>
      </p:sp>
      <p:sp>
        <p:nvSpPr>
          <p:cNvPr id="3" name="Plassholder for innhold 2">
            <a:extLst>
              <a:ext uri="{FF2B5EF4-FFF2-40B4-BE49-F238E27FC236}">
                <a16:creationId xmlns:a16="http://schemas.microsoft.com/office/drawing/2014/main" id="{BD43216A-A37E-451C-8AD8-9F6ABC5A2F72}"/>
              </a:ext>
            </a:extLst>
          </p:cNvPr>
          <p:cNvSpPr>
            <a:spLocks noGrp="1"/>
          </p:cNvSpPr>
          <p:nvPr>
            <p:ph sz="half" idx="1"/>
          </p:nvPr>
        </p:nvSpPr>
        <p:spPr>
          <a:xfrm>
            <a:off x="838200" y="1525467"/>
            <a:ext cx="5181600" cy="4351338"/>
          </a:xfrm>
        </p:spPr>
        <p:txBody>
          <a:bodyPr>
            <a:normAutofit lnSpcReduction="10000"/>
          </a:bodyPr>
          <a:lstStyle/>
          <a:p>
            <a:pPr marL="514350" indent="-514350">
              <a:buFont typeface="+mj-lt"/>
              <a:buAutoNum type="arabicPeriod"/>
            </a:pPr>
            <a:r>
              <a:rPr lang="nn-NO" sz="1800" dirty="0"/>
              <a:t>Om strategisk næringsplan</a:t>
            </a:r>
          </a:p>
          <a:p>
            <a:pPr marL="457200" lvl="1" indent="0">
              <a:buNone/>
            </a:pPr>
            <a:r>
              <a:rPr lang="nn-NO" sz="1400" dirty="0"/>
              <a:t>1.1 Føremål</a:t>
            </a:r>
          </a:p>
          <a:p>
            <a:pPr marL="457200" lvl="1" indent="0">
              <a:buNone/>
            </a:pPr>
            <a:r>
              <a:rPr lang="nn-NO" sz="1400" dirty="0"/>
              <a:t>1.2 Oppfølging og gjennomføring av strategisk næringsplan</a:t>
            </a:r>
          </a:p>
          <a:p>
            <a:pPr marL="514350" indent="-514350">
              <a:buFont typeface="+mj-lt"/>
              <a:buAutoNum type="arabicPeriod"/>
            </a:pPr>
            <a:r>
              <a:rPr lang="nn-NO" sz="1800" dirty="0"/>
              <a:t>Organisering av planarbeidet</a:t>
            </a:r>
          </a:p>
          <a:p>
            <a:pPr marL="457200" lvl="1" indent="0">
              <a:buNone/>
            </a:pPr>
            <a:r>
              <a:rPr lang="nn-NO" sz="1400" dirty="0"/>
              <a:t>2.1 Organisering, metode og forankring</a:t>
            </a:r>
          </a:p>
          <a:p>
            <a:pPr marL="514350" indent="-514350">
              <a:buFont typeface="+mj-lt"/>
              <a:buAutoNum type="arabicPeriod"/>
            </a:pPr>
            <a:r>
              <a:rPr lang="nn-NO" sz="1800" dirty="0"/>
              <a:t>Utviklingstrekk i Høyanger </a:t>
            </a:r>
          </a:p>
          <a:p>
            <a:pPr marL="457200" lvl="1" indent="0">
              <a:buNone/>
            </a:pPr>
            <a:r>
              <a:rPr lang="nn-NO" sz="1400" dirty="0"/>
              <a:t>3.1 Folketal og alderssamansetting</a:t>
            </a:r>
          </a:p>
          <a:p>
            <a:pPr marL="457200" lvl="1" indent="0">
              <a:buNone/>
            </a:pPr>
            <a:r>
              <a:rPr lang="nn-NO" sz="1400" dirty="0"/>
              <a:t>3.2 Sysselsetting og verksemder</a:t>
            </a:r>
          </a:p>
          <a:p>
            <a:pPr marL="514350" indent="-514350">
              <a:buFont typeface="+mj-lt"/>
              <a:buAutoNum type="arabicPeriod"/>
            </a:pPr>
            <a:r>
              <a:rPr lang="nn-NO" sz="1800" dirty="0"/>
              <a:t>Mål og prioriterte satsingsområde</a:t>
            </a:r>
          </a:p>
          <a:p>
            <a:pPr marL="514350" indent="-514350">
              <a:buFont typeface="+mj-lt"/>
              <a:buAutoNum type="arabicPeriod"/>
            </a:pPr>
            <a:r>
              <a:rPr lang="nn-NO" sz="1800" dirty="0"/>
              <a:t>Satsingsområde og strategiar</a:t>
            </a:r>
          </a:p>
          <a:p>
            <a:pPr marL="457200" lvl="1" indent="0">
              <a:buNone/>
            </a:pPr>
            <a:r>
              <a:rPr lang="nn-NO" sz="1400" dirty="0"/>
              <a:t>5.1 Areal og infrastruktur</a:t>
            </a:r>
          </a:p>
          <a:p>
            <a:pPr marL="457200" lvl="1" indent="0">
              <a:buNone/>
            </a:pPr>
            <a:r>
              <a:rPr lang="nn-NO" sz="1400" dirty="0"/>
              <a:t>5.2 Sirkulære Høyanger</a:t>
            </a:r>
          </a:p>
          <a:p>
            <a:pPr marL="457200" lvl="1" indent="0">
              <a:buNone/>
            </a:pPr>
            <a:r>
              <a:rPr lang="nn-NO" sz="1400" dirty="0"/>
              <a:t>5.3 Attraktivitet</a:t>
            </a:r>
          </a:p>
          <a:p>
            <a:pPr marL="457200" lvl="1" indent="0">
              <a:buNone/>
            </a:pPr>
            <a:r>
              <a:rPr lang="nn-NO" sz="1400" dirty="0"/>
              <a:t>5.4 Innovasjon og entreprenørskap</a:t>
            </a:r>
          </a:p>
          <a:p>
            <a:pPr marL="514350" indent="-514350">
              <a:buFont typeface="+mj-lt"/>
              <a:buAutoNum type="arabicPeriod"/>
            </a:pPr>
            <a:r>
              <a:rPr lang="nn-NO" sz="1800" dirty="0"/>
              <a:t>Vedlegg</a:t>
            </a:r>
          </a:p>
        </p:txBody>
      </p:sp>
      <p:pic>
        <p:nvPicPr>
          <p:cNvPr id="6" name="Bilde 5">
            <a:extLst>
              <a:ext uri="{FF2B5EF4-FFF2-40B4-BE49-F238E27FC236}">
                <a16:creationId xmlns:a16="http://schemas.microsoft.com/office/drawing/2014/main" id="{68C10A08-C333-4B2C-BB67-56593F734585}"/>
              </a:ext>
            </a:extLst>
          </p:cNvPr>
          <p:cNvPicPr>
            <a:picLocks noChangeAspect="1"/>
          </p:cNvPicPr>
          <p:nvPr/>
        </p:nvPicPr>
        <p:blipFill rotWithShape="1">
          <a:blip r:embed="rId2"/>
          <a:srcRect l="18139" r="12420"/>
          <a:stretch/>
        </p:blipFill>
        <p:spPr>
          <a:xfrm>
            <a:off x="5809533" y="0"/>
            <a:ext cx="6483303" cy="6858000"/>
          </a:xfrm>
          <a:prstGeom prst="rect">
            <a:avLst/>
          </a:prstGeom>
        </p:spPr>
      </p:pic>
    </p:spTree>
    <p:extLst>
      <p:ext uri="{BB962C8B-B14F-4D97-AF65-F5344CB8AC3E}">
        <p14:creationId xmlns:p14="http://schemas.microsoft.com/office/powerpoint/2010/main" val="394079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2FD631-F751-4665-B773-B4DB80D8F933}"/>
              </a:ext>
            </a:extLst>
          </p:cNvPr>
          <p:cNvSpPr>
            <a:spLocks noGrp="1"/>
          </p:cNvSpPr>
          <p:nvPr>
            <p:ph type="title"/>
          </p:nvPr>
        </p:nvSpPr>
        <p:spPr>
          <a:xfrm>
            <a:off x="838200" y="339524"/>
            <a:ext cx="10515600" cy="713236"/>
          </a:xfrm>
        </p:spPr>
        <p:txBody>
          <a:bodyPr>
            <a:normAutofit/>
          </a:bodyPr>
          <a:lstStyle/>
          <a:p>
            <a:r>
              <a:rPr lang="nb-NO" sz="3600" dirty="0"/>
              <a:t>1. Om strategisk næringsplan</a:t>
            </a:r>
          </a:p>
        </p:txBody>
      </p:sp>
      <p:sp>
        <p:nvSpPr>
          <p:cNvPr id="3" name="Plassholder for innhold 2">
            <a:extLst>
              <a:ext uri="{FF2B5EF4-FFF2-40B4-BE49-F238E27FC236}">
                <a16:creationId xmlns:a16="http://schemas.microsoft.com/office/drawing/2014/main" id="{ADBA59BE-3BE4-4528-BDE2-148E251C0852}"/>
              </a:ext>
            </a:extLst>
          </p:cNvPr>
          <p:cNvSpPr>
            <a:spLocks noGrp="1"/>
          </p:cNvSpPr>
          <p:nvPr>
            <p:ph sz="half" idx="1"/>
          </p:nvPr>
        </p:nvSpPr>
        <p:spPr>
          <a:xfrm>
            <a:off x="838199" y="1346359"/>
            <a:ext cx="5354495" cy="4156753"/>
          </a:xfrm>
        </p:spPr>
        <p:txBody>
          <a:bodyPr>
            <a:normAutofit/>
          </a:bodyPr>
          <a:lstStyle/>
          <a:p>
            <a:pPr marL="0" indent="0">
              <a:buNone/>
            </a:pPr>
            <a:r>
              <a:rPr lang="nn-NO" sz="1400" b="1" dirty="0"/>
              <a:t>1.1 Føremål</a:t>
            </a:r>
          </a:p>
          <a:p>
            <a:pPr marL="0" indent="0">
              <a:buNone/>
            </a:pPr>
            <a:r>
              <a:rPr lang="nn-NO" sz="1200" dirty="0"/>
              <a:t>Planen er utarbeida i samarbeid med næringslivet og i dialog med kommunen. Strategisk Næringsplan skal vere retningsgjevande for næringsutviklingsarbeidet i Høyanger kommune. Planen skal gje ei tydeleg strategisk retning. </a:t>
            </a:r>
          </a:p>
          <a:p>
            <a:pPr marL="0" indent="0">
              <a:buNone/>
            </a:pPr>
            <a:r>
              <a:rPr lang="nn-NO" sz="1200" dirty="0"/>
              <a:t>Ein kommune har ulike roller. Strategisk næringsplan er ei konkretisering av kommunen si rolle som samfunnsutviklar og næringsaktør. Planen skal legge grunnlag for ei målretta og berekraftig utvikling som både direkte og indirekte bidreg til å auke folketalet og sysselsettinga i kommunen. Kommunen er avhengige av eit godt samspel med innbyggjarane og næringslivet. </a:t>
            </a:r>
          </a:p>
          <a:p>
            <a:pPr marL="0" indent="0">
              <a:buNone/>
            </a:pPr>
            <a:r>
              <a:rPr lang="nn-NO" sz="1200" dirty="0"/>
              <a:t>Høyanger Næringsutvikling er Høyanger kommune sitt verktøy for utvikling og gjennomføring av strategisk næringsplan. Plandokumentet inneheld ein strategisk del og ein tiltaksdel. Den strategiske delen omhandlar no-situasjonen, utviklingstrekk, mål og strategival. Handlingsplanen inneheld prioriterte tiltak for utvikling som skal gjennomførast i perioden. Planen vil bli følgt opp med årleg prioritering av tiltak, ansvarsfordeling og budsjettbehandling. Den vil og bli evaluert og revidert årleg. Handlingsplanen kan justerast dersom nye behov oppstår. </a:t>
            </a:r>
          </a:p>
        </p:txBody>
      </p:sp>
      <p:sp>
        <p:nvSpPr>
          <p:cNvPr id="5" name="Rektangel 4">
            <a:extLst>
              <a:ext uri="{FF2B5EF4-FFF2-40B4-BE49-F238E27FC236}">
                <a16:creationId xmlns:a16="http://schemas.microsoft.com/office/drawing/2014/main" id="{8CF4541E-67D6-41AC-A9BC-3D2888CFD675}"/>
              </a:ext>
            </a:extLst>
          </p:cNvPr>
          <p:cNvSpPr/>
          <p:nvPr/>
        </p:nvSpPr>
        <p:spPr>
          <a:xfrm>
            <a:off x="7950924" y="1346359"/>
            <a:ext cx="3073825" cy="4830254"/>
          </a:xfrm>
          <a:prstGeom prst="rect">
            <a:avLst/>
          </a:prstGeom>
          <a:solidFill>
            <a:schemeClr val="accent6">
              <a:lumMod val="75000"/>
            </a:schemeClr>
          </a:solidFill>
          <a:ln w="12700" cap="flat" cmpd="sng" algn="ctr">
            <a:solidFill>
              <a:schemeClr val="accent6">
                <a:lumMod val="75000"/>
              </a:schemeClr>
            </a:solidFill>
            <a:prstDash val="solid"/>
            <a:miter lim="8000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n-NO" dirty="0"/>
              <a:t>HØYANGER KOMMUNE</a:t>
            </a:r>
          </a:p>
          <a:p>
            <a:pPr algn="ctr"/>
            <a:endParaRPr lang="nn-NO" dirty="0"/>
          </a:p>
          <a:p>
            <a:pPr algn="ctr"/>
            <a:endParaRPr lang="nn-NO" dirty="0"/>
          </a:p>
          <a:p>
            <a:pPr algn="ctr"/>
            <a:endParaRPr lang="nn-NO" dirty="0"/>
          </a:p>
          <a:p>
            <a:pPr algn="ctr"/>
            <a:endParaRPr lang="nn-NO"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200" dirty="0"/>
          </a:p>
          <a:p>
            <a:endParaRPr lang="nn-NO" sz="1400" dirty="0"/>
          </a:p>
        </p:txBody>
      </p:sp>
      <p:sp>
        <p:nvSpPr>
          <p:cNvPr id="6" name="Ellipse 5">
            <a:extLst>
              <a:ext uri="{FF2B5EF4-FFF2-40B4-BE49-F238E27FC236}">
                <a16:creationId xmlns:a16="http://schemas.microsoft.com/office/drawing/2014/main" id="{933D9AB7-FCFC-4DD2-B2F5-7719D5EDD58A}"/>
              </a:ext>
            </a:extLst>
          </p:cNvPr>
          <p:cNvSpPr/>
          <p:nvPr/>
        </p:nvSpPr>
        <p:spPr>
          <a:xfrm>
            <a:off x="8564727" y="1894132"/>
            <a:ext cx="1937808" cy="955807"/>
          </a:xfrm>
          <a:prstGeom prst="ellipse">
            <a:avLst/>
          </a:prstGeom>
          <a:solidFill>
            <a:schemeClr val="accent6">
              <a:lumMod val="75000"/>
            </a:schemeClr>
          </a:solidFill>
          <a:ln w="6350" cap="flat" cmpd="sng" algn="ctr">
            <a:solidFill>
              <a:schemeClr val="bg1">
                <a:lumMod val="8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b-NO" sz="1400" dirty="0"/>
              <a:t>SAMFUNNS-UTVIKLAR</a:t>
            </a:r>
          </a:p>
        </p:txBody>
      </p:sp>
      <p:sp>
        <p:nvSpPr>
          <p:cNvPr id="7" name="Ellipse 6">
            <a:extLst>
              <a:ext uri="{FF2B5EF4-FFF2-40B4-BE49-F238E27FC236}">
                <a16:creationId xmlns:a16="http://schemas.microsoft.com/office/drawing/2014/main" id="{A7F162D6-AA52-4361-87FD-4BBE463172C1}"/>
              </a:ext>
            </a:extLst>
          </p:cNvPr>
          <p:cNvSpPr/>
          <p:nvPr/>
        </p:nvSpPr>
        <p:spPr>
          <a:xfrm>
            <a:off x="8564729" y="2919808"/>
            <a:ext cx="1937808" cy="955807"/>
          </a:xfrm>
          <a:prstGeom prst="ellipse">
            <a:avLst/>
          </a:prstGeom>
          <a:solidFill>
            <a:schemeClr val="accent6">
              <a:lumMod val="75000"/>
            </a:schemeClr>
          </a:solidFill>
          <a:ln w="6350" cap="flat" cmpd="sng" algn="ctr">
            <a:solidFill>
              <a:schemeClr val="bg1">
                <a:lumMod val="8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b-NO" sz="1400" dirty="0"/>
              <a:t>NÆRINGS-AKTØR</a:t>
            </a:r>
          </a:p>
        </p:txBody>
      </p:sp>
      <p:sp>
        <p:nvSpPr>
          <p:cNvPr id="8" name="Ellipse 7">
            <a:extLst>
              <a:ext uri="{FF2B5EF4-FFF2-40B4-BE49-F238E27FC236}">
                <a16:creationId xmlns:a16="http://schemas.microsoft.com/office/drawing/2014/main" id="{6726C7FF-2278-4A7D-9AB4-DED24AD3FCD1}"/>
              </a:ext>
            </a:extLst>
          </p:cNvPr>
          <p:cNvSpPr/>
          <p:nvPr/>
        </p:nvSpPr>
        <p:spPr>
          <a:xfrm>
            <a:off x="8564729" y="3945484"/>
            <a:ext cx="1937808" cy="955807"/>
          </a:xfrm>
          <a:prstGeom prst="ellipse">
            <a:avLst/>
          </a:prstGeom>
          <a:solidFill>
            <a:schemeClr val="accent6">
              <a:lumMod val="75000"/>
            </a:schemeClr>
          </a:solidFill>
          <a:ln w="6350" cap="flat" cmpd="sng" algn="ctr">
            <a:solidFill>
              <a:schemeClr val="bg1">
                <a:lumMod val="8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b-NO" sz="1400" dirty="0"/>
              <a:t>TENESTE-LEVERANDØR</a:t>
            </a:r>
          </a:p>
        </p:txBody>
      </p:sp>
      <p:sp>
        <p:nvSpPr>
          <p:cNvPr id="9" name="Ellipse 8">
            <a:extLst>
              <a:ext uri="{FF2B5EF4-FFF2-40B4-BE49-F238E27FC236}">
                <a16:creationId xmlns:a16="http://schemas.microsoft.com/office/drawing/2014/main" id="{7910198B-CDF1-4FE0-97BA-742C029A39BA}"/>
              </a:ext>
            </a:extLst>
          </p:cNvPr>
          <p:cNvSpPr/>
          <p:nvPr/>
        </p:nvSpPr>
        <p:spPr>
          <a:xfrm>
            <a:off x="8564729" y="4971160"/>
            <a:ext cx="1937808" cy="955807"/>
          </a:xfrm>
          <a:prstGeom prst="ellipse">
            <a:avLst/>
          </a:prstGeom>
          <a:solidFill>
            <a:schemeClr val="accent6">
              <a:lumMod val="75000"/>
            </a:schemeClr>
          </a:solidFill>
          <a:ln w="6350" cap="flat" cmpd="sng" algn="ctr">
            <a:solidFill>
              <a:schemeClr val="bg1">
                <a:lumMod val="8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b-NO" sz="1400" dirty="0"/>
              <a:t>FORVALTNINGS- MYNDE</a:t>
            </a:r>
          </a:p>
        </p:txBody>
      </p:sp>
    </p:spTree>
    <p:extLst>
      <p:ext uri="{BB962C8B-B14F-4D97-AF65-F5344CB8AC3E}">
        <p14:creationId xmlns:p14="http://schemas.microsoft.com/office/powerpoint/2010/main" val="70161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2FD631-F751-4665-B773-B4DB80D8F933}"/>
              </a:ext>
            </a:extLst>
          </p:cNvPr>
          <p:cNvSpPr>
            <a:spLocks noGrp="1"/>
          </p:cNvSpPr>
          <p:nvPr>
            <p:ph type="title"/>
          </p:nvPr>
        </p:nvSpPr>
        <p:spPr>
          <a:xfrm>
            <a:off x="838200" y="339524"/>
            <a:ext cx="10515600" cy="713236"/>
          </a:xfrm>
        </p:spPr>
        <p:txBody>
          <a:bodyPr>
            <a:normAutofit/>
          </a:bodyPr>
          <a:lstStyle/>
          <a:p>
            <a:r>
              <a:rPr lang="nb-NO" sz="3600" dirty="0"/>
              <a:t>1. Om strategisk næringsplan</a:t>
            </a:r>
          </a:p>
        </p:txBody>
      </p:sp>
      <p:sp>
        <p:nvSpPr>
          <p:cNvPr id="4" name="Plassholder for innhold 3">
            <a:extLst>
              <a:ext uri="{FF2B5EF4-FFF2-40B4-BE49-F238E27FC236}">
                <a16:creationId xmlns:a16="http://schemas.microsoft.com/office/drawing/2014/main" id="{F6699DCA-639B-4781-A59F-1F21122129FC}"/>
              </a:ext>
            </a:extLst>
          </p:cNvPr>
          <p:cNvSpPr>
            <a:spLocks noGrp="1"/>
          </p:cNvSpPr>
          <p:nvPr>
            <p:ph sz="half" idx="2"/>
          </p:nvPr>
        </p:nvSpPr>
        <p:spPr>
          <a:xfrm>
            <a:off x="838200" y="1253331"/>
            <a:ext cx="5648105" cy="5265145"/>
          </a:xfrm>
        </p:spPr>
        <p:txBody>
          <a:bodyPr>
            <a:normAutofit/>
          </a:bodyPr>
          <a:lstStyle/>
          <a:p>
            <a:pPr marL="0" indent="0">
              <a:buNone/>
            </a:pPr>
            <a:r>
              <a:rPr lang="nn-NO" sz="1600" b="1" dirty="0"/>
              <a:t>1.2 Oppfølging og gjennomføring av strategisk næringsplan</a:t>
            </a:r>
          </a:p>
          <a:p>
            <a:pPr marL="0" indent="0">
              <a:buNone/>
            </a:pPr>
            <a:r>
              <a:rPr lang="nn-NO" sz="1200" dirty="0"/>
              <a:t>Kommunen er eigar av planen og den skal vere ein 4-årig kommunedelplan som eit arbeidsreiskap for politikarar og administrasjon. Planen skal brukast i vedtaksprosessar rundt næringsspørsmål. Det er Høyanger Næringsutvikling som er ansvarleg for oppfølging og gjennomføring av planen. Høyanger Næringsutvikling vil søke samarbeid med ulike aktørar lokalt og regionalt for å sikre gjennomføring av planen.</a:t>
            </a:r>
          </a:p>
          <a:p>
            <a:pPr marL="0" indent="0">
              <a:buNone/>
            </a:pPr>
            <a:r>
              <a:rPr lang="nn-NO" sz="1200" dirty="0"/>
              <a:t>I den strategiske næringsplanen er attraktivitet vektlagt som ei målsetting. Det å legge til rette for attraktiv busetting for bedrifter og besøkande er viktige element. Klarer regionen å få til ei positiv utvikling knytt til desse sentrale dimensjonane, vil regionen totalt sett få ei positiv samfunnsutvikling. Difor er det svært viktig at det er eit godt samarbeid med næringsapparata i dei andre kommunane i regionen.</a:t>
            </a:r>
          </a:p>
          <a:p>
            <a:pPr marL="0" indent="0">
              <a:buNone/>
            </a:pPr>
            <a:r>
              <a:rPr lang="nn-NO" sz="1200" dirty="0"/>
              <a:t>• ATTRAKTIVITET SOM BUSTADKOMMUNE </a:t>
            </a:r>
          </a:p>
          <a:p>
            <a:pPr marL="0" indent="0">
              <a:buNone/>
            </a:pPr>
            <a:r>
              <a:rPr lang="nn-NO" sz="1200" dirty="0"/>
              <a:t>Det skal bli meir attraktivt å busetje seg i Høyanger. Vekst i arbeidsplassar, variert næringsliv, gode  samfunnstilbod og attraktive  </a:t>
            </a:r>
            <a:r>
              <a:rPr lang="nn-NO" sz="1200" dirty="0" err="1"/>
              <a:t>leiligheiter</a:t>
            </a:r>
            <a:r>
              <a:rPr lang="nn-NO" sz="1200" dirty="0"/>
              <a:t> av høg kvalitet,  tomter og hus er viktige element som skal resultere i auka tilflytting  og folketalsvekst. </a:t>
            </a:r>
          </a:p>
          <a:p>
            <a:pPr marL="0" indent="0">
              <a:buNone/>
            </a:pPr>
            <a:r>
              <a:rPr lang="nn-NO" sz="1200" dirty="0"/>
              <a:t>• ATTRAKTIVITET SOM ARBEIDSSTAD </a:t>
            </a:r>
          </a:p>
          <a:p>
            <a:pPr marL="0" indent="0">
              <a:buNone/>
            </a:pPr>
            <a:r>
              <a:rPr lang="nn-NO" sz="1200" dirty="0"/>
              <a:t>Høyanger sine naturlege føremon som lokaliseringsstad for bedrifter, eksisterande og nye, skal utviklast og forbetrast. Tilrettelegging for klyngemiljø, nettverksbygging og gründerverksemd. Nye arbeidsplassar er viktig for å auke tilflyttinga og folketalet. </a:t>
            </a:r>
          </a:p>
          <a:p>
            <a:pPr marL="0" indent="0">
              <a:buNone/>
            </a:pPr>
            <a:r>
              <a:rPr lang="nn-NO" sz="1200" dirty="0"/>
              <a:t>• ATTRAKTIVITET SOM BESØKSSTAD </a:t>
            </a:r>
          </a:p>
          <a:p>
            <a:pPr marL="0" indent="0">
              <a:buNone/>
            </a:pPr>
            <a:r>
              <a:rPr lang="nn-NO" sz="1200" dirty="0"/>
              <a:t>Høyanger skal utvikle seg som besøksstad. Tiltak og arrangement som aukar tal besøkande og som gjer  det meir attraktivt å bu i Høyanger skal vere i fokus. Ein strategi for utvikling av eit berekraftig reiseliv, handel og kultur/arrangement og fleire sosiale møteplassar er ein føresetnad for vekst som besøksregion.</a:t>
            </a:r>
          </a:p>
        </p:txBody>
      </p:sp>
      <p:pic>
        <p:nvPicPr>
          <p:cNvPr id="7" name="Bilde 6">
            <a:extLst>
              <a:ext uri="{FF2B5EF4-FFF2-40B4-BE49-F238E27FC236}">
                <a16:creationId xmlns:a16="http://schemas.microsoft.com/office/drawing/2014/main" id="{3F227206-472A-4531-8794-AC07B1376576}"/>
              </a:ext>
            </a:extLst>
          </p:cNvPr>
          <p:cNvPicPr>
            <a:picLocks noChangeAspect="1"/>
          </p:cNvPicPr>
          <p:nvPr/>
        </p:nvPicPr>
        <p:blipFill>
          <a:blip r:embed="rId2"/>
          <a:stretch>
            <a:fillRect/>
          </a:stretch>
        </p:blipFill>
        <p:spPr>
          <a:xfrm>
            <a:off x="7437120" y="1755461"/>
            <a:ext cx="4110805" cy="3626350"/>
          </a:xfrm>
          <a:prstGeom prst="rect">
            <a:avLst/>
          </a:prstGeom>
        </p:spPr>
      </p:pic>
      <p:sp>
        <p:nvSpPr>
          <p:cNvPr id="8" name="TekstSylinder 7">
            <a:extLst>
              <a:ext uri="{FF2B5EF4-FFF2-40B4-BE49-F238E27FC236}">
                <a16:creationId xmlns:a16="http://schemas.microsoft.com/office/drawing/2014/main" id="{D0D2B780-5F78-497C-93A1-4F34A8C44BED}"/>
              </a:ext>
            </a:extLst>
          </p:cNvPr>
          <p:cNvSpPr txBox="1"/>
          <p:nvPr/>
        </p:nvSpPr>
        <p:spPr>
          <a:xfrm>
            <a:off x="9938901" y="2460069"/>
            <a:ext cx="1609023" cy="415498"/>
          </a:xfrm>
          <a:prstGeom prst="rect">
            <a:avLst/>
          </a:prstGeom>
          <a:noFill/>
        </p:spPr>
        <p:txBody>
          <a:bodyPr wrap="square" rtlCol="0">
            <a:spAutoFit/>
          </a:bodyPr>
          <a:lstStyle/>
          <a:p>
            <a:pPr algn="l"/>
            <a:r>
              <a:rPr lang="nn-NO" sz="1050" dirty="0"/>
              <a:t>Kor attraktiv er ein som bustadkommune?</a:t>
            </a:r>
          </a:p>
        </p:txBody>
      </p:sp>
      <p:sp>
        <p:nvSpPr>
          <p:cNvPr id="9" name="TekstSylinder 8">
            <a:extLst>
              <a:ext uri="{FF2B5EF4-FFF2-40B4-BE49-F238E27FC236}">
                <a16:creationId xmlns:a16="http://schemas.microsoft.com/office/drawing/2014/main" id="{2A0DFB08-67D1-496E-B188-D19FED777FDD}"/>
              </a:ext>
            </a:extLst>
          </p:cNvPr>
          <p:cNvSpPr txBox="1"/>
          <p:nvPr/>
        </p:nvSpPr>
        <p:spPr>
          <a:xfrm>
            <a:off x="7184570" y="5416420"/>
            <a:ext cx="1546419" cy="415498"/>
          </a:xfrm>
          <a:prstGeom prst="rect">
            <a:avLst/>
          </a:prstGeom>
          <a:noFill/>
        </p:spPr>
        <p:txBody>
          <a:bodyPr wrap="square" rtlCol="0">
            <a:spAutoFit/>
          </a:bodyPr>
          <a:lstStyle/>
          <a:p>
            <a:pPr algn="l"/>
            <a:r>
              <a:rPr lang="nn-NO" sz="1050" dirty="0"/>
              <a:t>Kor attraktiv er ein som arbeidsstad/etablering?</a:t>
            </a:r>
          </a:p>
        </p:txBody>
      </p:sp>
      <p:sp>
        <p:nvSpPr>
          <p:cNvPr id="10" name="TekstSylinder 9">
            <a:extLst>
              <a:ext uri="{FF2B5EF4-FFF2-40B4-BE49-F238E27FC236}">
                <a16:creationId xmlns:a16="http://schemas.microsoft.com/office/drawing/2014/main" id="{B2C9E44E-147F-4E9A-A9A2-8075B2EE8FA9}"/>
              </a:ext>
            </a:extLst>
          </p:cNvPr>
          <p:cNvSpPr txBox="1"/>
          <p:nvPr/>
        </p:nvSpPr>
        <p:spPr>
          <a:xfrm>
            <a:off x="10459647" y="5423007"/>
            <a:ext cx="1249724" cy="415498"/>
          </a:xfrm>
          <a:prstGeom prst="rect">
            <a:avLst/>
          </a:prstGeom>
          <a:noFill/>
        </p:spPr>
        <p:txBody>
          <a:bodyPr wrap="square" rtlCol="0">
            <a:spAutoFit/>
          </a:bodyPr>
          <a:lstStyle/>
          <a:p>
            <a:pPr algn="l"/>
            <a:r>
              <a:rPr lang="nn-NO" sz="1050" dirty="0"/>
              <a:t>Kor attraktiv er ein som besøksstad?</a:t>
            </a:r>
          </a:p>
        </p:txBody>
      </p:sp>
      <p:sp>
        <p:nvSpPr>
          <p:cNvPr id="13" name="TekstSylinder 12">
            <a:extLst>
              <a:ext uri="{FF2B5EF4-FFF2-40B4-BE49-F238E27FC236}">
                <a16:creationId xmlns:a16="http://schemas.microsoft.com/office/drawing/2014/main" id="{B62F89E8-9791-4B0B-B04C-1C2DA079297E}"/>
              </a:ext>
            </a:extLst>
          </p:cNvPr>
          <p:cNvSpPr txBox="1"/>
          <p:nvPr/>
        </p:nvSpPr>
        <p:spPr>
          <a:xfrm>
            <a:off x="10009282" y="6310930"/>
            <a:ext cx="1610524" cy="369332"/>
          </a:xfrm>
          <a:prstGeom prst="rect">
            <a:avLst/>
          </a:prstGeom>
          <a:noFill/>
        </p:spPr>
        <p:txBody>
          <a:bodyPr wrap="square" rtlCol="0">
            <a:spAutoFit/>
          </a:bodyPr>
          <a:lstStyle/>
          <a:p>
            <a:pPr algn="l"/>
            <a:r>
              <a:rPr lang="nn-NO" sz="900" b="1" dirty="0"/>
              <a:t>Attraktivitetspyramiden</a:t>
            </a:r>
          </a:p>
          <a:p>
            <a:pPr algn="l"/>
            <a:r>
              <a:rPr lang="nn-NO" sz="900" b="1" dirty="0"/>
              <a:t>Kjelde: Telemarksforsking</a:t>
            </a:r>
          </a:p>
        </p:txBody>
      </p:sp>
      <p:cxnSp>
        <p:nvCxnSpPr>
          <p:cNvPr id="14" name="Rett pilkobling 13">
            <a:extLst>
              <a:ext uri="{FF2B5EF4-FFF2-40B4-BE49-F238E27FC236}">
                <a16:creationId xmlns:a16="http://schemas.microsoft.com/office/drawing/2014/main" id="{E600A93E-46C4-4583-8926-86654D3754AC}"/>
              </a:ext>
            </a:extLst>
          </p:cNvPr>
          <p:cNvCxnSpPr>
            <a:cxnSpLocks/>
          </p:cNvCxnSpPr>
          <p:nvPr/>
        </p:nvCxnSpPr>
        <p:spPr>
          <a:xfrm>
            <a:off x="9475104" y="3485606"/>
            <a:ext cx="0" cy="25037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tt pilkobling 14">
            <a:extLst>
              <a:ext uri="{FF2B5EF4-FFF2-40B4-BE49-F238E27FC236}">
                <a16:creationId xmlns:a16="http://schemas.microsoft.com/office/drawing/2014/main" id="{37B35F7A-2F34-466C-B5E2-C5DDDF043449}"/>
              </a:ext>
            </a:extLst>
          </p:cNvPr>
          <p:cNvCxnSpPr/>
          <p:nvPr/>
        </p:nvCxnSpPr>
        <p:spPr>
          <a:xfrm flipV="1">
            <a:off x="8930639" y="4351810"/>
            <a:ext cx="191588" cy="11321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tt pilkobling 16">
            <a:extLst>
              <a:ext uri="{FF2B5EF4-FFF2-40B4-BE49-F238E27FC236}">
                <a16:creationId xmlns:a16="http://schemas.microsoft.com/office/drawing/2014/main" id="{CA4F043D-4EFD-462A-B1FD-1ED8981A7BF4}"/>
              </a:ext>
            </a:extLst>
          </p:cNvPr>
          <p:cNvCxnSpPr>
            <a:cxnSpLocks/>
          </p:cNvCxnSpPr>
          <p:nvPr/>
        </p:nvCxnSpPr>
        <p:spPr>
          <a:xfrm flipH="1" flipV="1">
            <a:off x="9845217" y="4408416"/>
            <a:ext cx="213182" cy="5660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84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15CA66A6-B0E1-470C-BF50-EE609DBCEF37}"/>
              </a:ext>
            </a:extLst>
          </p:cNvPr>
          <p:cNvSpPr/>
          <p:nvPr/>
        </p:nvSpPr>
        <p:spPr>
          <a:xfrm>
            <a:off x="9059168" y="1769064"/>
            <a:ext cx="1484965" cy="849067"/>
          </a:xfrm>
          <a:prstGeom prst="ellipse">
            <a:avLst/>
          </a:prstGeom>
          <a:solidFill>
            <a:schemeClr val="accent6">
              <a:lumMod val="75000"/>
            </a:schemeClr>
          </a:solidFill>
          <a:ln w="6350" cap="flat" cmpd="sng" algn="ctr">
            <a:solidFill>
              <a:schemeClr val="accent6">
                <a:lumMod val="7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n-NO" sz="1400"/>
              <a:t>Innspel frå aktørar</a:t>
            </a:r>
          </a:p>
        </p:txBody>
      </p:sp>
      <p:sp>
        <p:nvSpPr>
          <p:cNvPr id="2" name="Tittel 1">
            <a:extLst>
              <a:ext uri="{FF2B5EF4-FFF2-40B4-BE49-F238E27FC236}">
                <a16:creationId xmlns:a16="http://schemas.microsoft.com/office/drawing/2014/main" id="{282FD631-F751-4665-B773-B4DB80D8F933}"/>
              </a:ext>
            </a:extLst>
          </p:cNvPr>
          <p:cNvSpPr>
            <a:spLocks noGrp="1"/>
          </p:cNvSpPr>
          <p:nvPr>
            <p:ph type="title"/>
          </p:nvPr>
        </p:nvSpPr>
        <p:spPr>
          <a:xfrm>
            <a:off x="838200" y="339524"/>
            <a:ext cx="10515600" cy="713236"/>
          </a:xfrm>
        </p:spPr>
        <p:txBody>
          <a:bodyPr>
            <a:normAutofit/>
          </a:bodyPr>
          <a:lstStyle/>
          <a:p>
            <a:r>
              <a:rPr lang="nb-NO" sz="3600" dirty="0"/>
              <a:t>2. Organisering av planarbeidet</a:t>
            </a:r>
          </a:p>
        </p:txBody>
      </p:sp>
      <p:sp>
        <p:nvSpPr>
          <p:cNvPr id="3" name="Plassholder for innhold 2">
            <a:extLst>
              <a:ext uri="{FF2B5EF4-FFF2-40B4-BE49-F238E27FC236}">
                <a16:creationId xmlns:a16="http://schemas.microsoft.com/office/drawing/2014/main" id="{ADBA59BE-3BE4-4528-BDE2-148E251C0852}"/>
              </a:ext>
            </a:extLst>
          </p:cNvPr>
          <p:cNvSpPr>
            <a:spLocks noGrp="1"/>
          </p:cNvSpPr>
          <p:nvPr>
            <p:ph sz="half" idx="1"/>
          </p:nvPr>
        </p:nvSpPr>
        <p:spPr>
          <a:xfrm>
            <a:off x="838200" y="1346359"/>
            <a:ext cx="5181600" cy="4351338"/>
          </a:xfrm>
        </p:spPr>
        <p:txBody>
          <a:bodyPr>
            <a:normAutofit/>
          </a:bodyPr>
          <a:lstStyle/>
          <a:p>
            <a:pPr marL="0" indent="0">
              <a:buNone/>
            </a:pPr>
            <a:r>
              <a:rPr lang="nn-NO" sz="1600" b="1" dirty="0"/>
              <a:t>2.1 Organisering , arbeidsmåte og forankring</a:t>
            </a:r>
          </a:p>
          <a:p>
            <a:pPr marL="0" indent="0">
              <a:buNone/>
            </a:pPr>
            <a:r>
              <a:rPr lang="nn-NO" sz="1200" dirty="0"/>
              <a:t>Arbeidet med planen har vore gjennomført som ein grundig prosess med stor vekt på involvering av næringslivet. Det er Høyanger Næringsutvikling som har gjennomført prosessen.</a:t>
            </a:r>
          </a:p>
          <a:p>
            <a:pPr marL="0" indent="0">
              <a:buNone/>
            </a:pPr>
            <a:r>
              <a:rPr lang="nn-NO" sz="1200" dirty="0"/>
              <a:t>Det har vore gjennomført innspelsmøter, idémyldring , drøfting av problemstillingar og innspel frå ulike aktørar. </a:t>
            </a:r>
          </a:p>
          <a:p>
            <a:pPr marL="0" indent="0">
              <a:buNone/>
            </a:pPr>
            <a:r>
              <a:rPr lang="nn-NO" sz="1200" dirty="0"/>
              <a:t>Det har vore gjennomført dokumentstudiar på lokale, regionale og nasjonale planar for å sikre at ein er i tråd med ulike satsingar og der det er mogleg å nå ulike verkemidlar. </a:t>
            </a:r>
          </a:p>
          <a:p>
            <a:pPr marL="0" indent="0">
              <a:buNone/>
            </a:pPr>
            <a:r>
              <a:rPr lang="nn-NO" sz="1200" dirty="0"/>
              <a:t>Planen er forankra i styret i Høyanger Næringsutvikling som har representasjon frå både kommunen og næringslivet, og det er eit mål å jobbe gjennom planen med næringsforeininga når denne er oppe.</a:t>
            </a:r>
          </a:p>
          <a:p>
            <a:pPr marL="0" indent="0">
              <a:buNone/>
            </a:pPr>
            <a:endParaRPr lang="nn-NO" sz="1200" dirty="0"/>
          </a:p>
        </p:txBody>
      </p:sp>
      <p:sp>
        <p:nvSpPr>
          <p:cNvPr id="5" name="Ellipse 4">
            <a:extLst>
              <a:ext uri="{FF2B5EF4-FFF2-40B4-BE49-F238E27FC236}">
                <a16:creationId xmlns:a16="http://schemas.microsoft.com/office/drawing/2014/main" id="{162DA0A0-C8BF-4750-8FA3-11EBE3BEEC5F}"/>
              </a:ext>
            </a:extLst>
          </p:cNvPr>
          <p:cNvSpPr/>
          <p:nvPr/>
        </p:nvSpPr>
        <p:spPr>
          <a:xfrm>
            <a:off x="7571950" y="1885424"/>
            <a:ext cx="1484965" cy="849067"/>
          </a:xfrm>
          <a:prstGeom prst="ellipse">
            <a:avLst/>
          </a:prstGeom>
          <a:solidFill>
            <a:schemeClr val="accent6">
              <a:lumMod val="75000"/>
            </a:schemeClr>
          </a:solidFill>
          <a:ln w="6350" cap="flat" cmpd="sng" algn="ctr">
            <a:solidFill>
              <a:schemeClr val="accent6">
                <a:lumMod val="7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n-NO" sz="1400"/>
              <a:t>Innspels-møter</a:t>
            </a:r>
          </a:p>
        </p:txBody>
      </p:sp>
      <p:sp>
        <p:nvSpPr>
          <p:cNvPr id="6" name="Ellipse 5">
            <a:extLst>
              <a:ext uri="{FF2B5EF4-FFF2-40B4-BE49-F238E27FC236}">
                <a16:creationId xmlns:a16="http://schemas.microsoft.com/office/drawing/2014/main" id="{CAD76627-FAEB-452F-9BAC-DC99678025D8}"/>
              </a:ext>
            </a:extLst>
          </p:cNvPr>
          <p:cNvSpPr/>
          <p:nvPr/>
        </p:nvSpPr>
        <p:spPr>
          <a:xfrm>
            <a:off x="9779725" y="2398681"/>
            <a:ext cx="1484965" cy="849067"/>
          </a:xfrm>
          <a:prstGeom prst="ellipse">
            <a:avLst/>
          </a:prstGeom>
          <a:solidFill>
            <a:schemeClr val="accent6">
              <a:lumMod val="75000"/>
            </a:schemeClr>
          </a:solidFill>
          <a:ln w="6350" cap="flat" cmpd="sng" algn="ctr">
            <a:solidFill>
              <a:schemeClr val="accent6">
                <a:lumMod val="7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n-NO" sz="1400"/>
              <a:t>Bransje- møter</a:t>
            </a:r>
          </a:p>
        </p:txBody>
      </p:sp>
      <p:sp>
        <p:nvSpPr>
          <p:cNvPr id="7" name="Ellipse 6">
            <a:extLst>
              <a:ext uri="{FF2B5EF4-FFF2-40B4-BE49-F238E27FC236}">
                <a16:creationId xmlns:a16="http://schemas.microsoft.com/office/drawing/2014/main" id="{5612B3DA-BB35-4EF0-805B-839D57CD6361}"/>
              </a:ext>
            </a:extLst>
          </p:cNvPr>
          <p:cNvSpPr/>
          <p:nvPr/>
        </p:nvSpPr>
        <p:spPr>
          <a:xfrm>
            <a:off x="7921232" y="2680573"/>
            <a:ext cx="1484965" cy="849067"/>
          </a:xfrm>
          <a:prstGeom prst="ellipse">
            <a:avLst/>
          </a:prstGeom>
          <a:solidFill>
            <a:schemeClr val="accent6">
              <a:lumMod val="75000"/>
            </a:schemeClr>
          </a:solidFill>
          <a:ln w="6350" cap="flat" cmpd="sng" algn="ctr">
            <a:solidFill>
              <a:schemeClr val="accent6">
                <a:lumMod val="7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n-NO" sz="1400"/>
              <a:t>Idèmyldring</a:t>
            </a:r>
          </a:p>
        </p:txBody>
      </p:sp>
      <p:sp>
        <p:nvSpPr>
          <p:cNvPr id="8" name="Ellipse 7">
            <a:extLst>
              <a:ext uri="{FF2B5EF4-FFF2-40B4-BE49-F238E27FC236}">
                <a16:creationId xmlns:a16="http://schemas.microsoft.com/office/drawing/2014/main" id="{5BF6AF20-66C7-4E0E-857C-007B514A1418}"/>
              </a:ext>
            </a:extLst>
          </p:cNvPr>
          <p:cNvSpPr/>
          <p:nvPr/>
        </p:nvSpPr>
        <p:spPr>
          <a:xfrm>
            <a:off x="8212201" y="3510152"/>
            <a:ext cx="1484965" cy="849067"/>
          </a:xfrm>
          <a:prstGeom prst="ellipse">
            <a:avLst/>
          </a:prstGeom>
          <a:solidFill>
            <a:schemeClr val="accent6">
              <a:lumMod val="75000"/>
            </a:schemeClr>
          </a:solidFill>
          <a:ln w="6350" cap="flat" cmpd="sng" algn="ctr">
            <a:solidFill>
              <a:schemeClr val="accent6">
                <a:lumMod val="7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n-NO" sz="1400"/>
              <a:t>Drøftingar</a:t>
            </a:r>
          </a:p>
        </p:txBody>
      </p:sp>
      <p:sp>
        <p:nvSpPr>
          <p:cNvPr id="10" name="Ellipse 9">
            <a:extLst>
              <a:ext uri="{FF2B5EF4-FFF2-40B4-BE49-F238E27FC236}">
                <a16:creationId xmlns:a16="http://schemas.microsoft.com/office/drawing/2014/main" id="{109BF13D-E1AD-49A9-B647-5E4410BFA931}"/>
              </a:ext>
            </a:extLst>
          </p:cNvPr>
          <p:cNvSpPr/>
          <p:nvPr/>
        </p:nvSpPr>
        <p:spPr>
          <a:xfrm>
            <a:off x="9442949" y="3156586"/>
            <a:ext cx="1484965" cy="849067"/>
          </a:xfrm>
          <a:prstGeom prst="ellipse">
            <a:avLst/>
          </a:prstGeom>
          <a:solidFill>
            <a:schemeClr val="accent6">
              <a:lumMod val="75000"/>
            </a:schemeClr>
          </a:solidFill>
          <a:ln w="6350" cap="flat" cmpd="sng" algn="ctr">
            <a:solidFill>
              <a:schemeClr val="accent6">
                <a:lumMod val="7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n-NO" sz="1400"/>
              <a:t>Dokument studiar</a:t>
            </a:r>
          </a:p>
        </p:txBody>
      </p:sp>
      <p:sp>
        <p:nvSpPr>
          <p:cNvPr id="11" name="Ellipse 10">
            <a:extLst>
              <a:ext uri="{FF2B5EF4-FFF2-40B4-BE49-F238E27FC236}">
                <a16:creationId xmlns:a16="http://schemas.microsoft.com/office/drawing/2014/main" id="{276DC272-082A-406C-B650-349515CE1850}"/>
              </a:ext>
            </a:extLst>
          </p:cNvPr>
          <p:cNvSpPr/>
          <p:nvPr/>
        </p:nvSpPr>
        <p:spPr>
          <a:xfrm>
            <a:off x="9059169" y="4209923"/>
            <a:ext cx="1484965" cy="849067"/>
          </a:xfrm>
          <a:prstGeom prst="ellipse">
            <a:avLst/>
          </a:prstGeom>
          <a:solidFill>
            <a:schemeClr val="accent6">
              <a:lumMod val="75000"/>
            </a:schemeClr>
          </a:solidFill>
          <a:ln w="6350" cap="flat" cmpd="sng" algn="ctr">
            <a:solidFill>
              <a:schemeClr val="accent6">
                <a:lumMod val="7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n-NO" sz="1400"/>
              <a:t>Analyser</a:t>
            </a:r>
          </a:p>
        </p:txBody>
      </p:sp>
      <p:cxnSp>
        <p:nvCxnSpPr>
          <p:cNvPr id="12" name="Rett linje 11">
            <a:extLst>
              <a:ext uri="{FF2B5EF4-FFF2-40B4-BE49-F238E27FC236}">
                <a16:creationId xmlns:a16="http://schemas.microsoft.com/office/drawing/2014/main" id="{CE8196E1-5211-442E-AA5E-89D66CCB89FB}"/>
              </a:ext>
            </a:extLst>
          </p:cNvPr>
          <p:cNvCxnSpPr/>
          <p:nvPr/>
        </p:nvCxnSpPr>
        <p:spPr>
          <a:xfrm>
            <a:off x="7086070" y="1815292"/>
            <a:ext cx="1744421" cy="3557897"/>
          </a:xfrm>
          <a:prstGeom prst="line">
            <a:avLst/>
          </a:prstGeom>
          <a:ln w="38100" cap="flat" cmpd="sng" algn="ctr">
            <a:solidFill>
              <a:schemeClr val="accent6">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2DC85176-A234-4880-8CE5-8C3A4C75DF2E}"/>
              </a:ext>
            </a:extLst>
          </p:cNvPr>
          <p:cNvCxnSpPr>
            <a:cxnSpLocks/>
          </p:cNvCxnSpPr>
          <p:nvPr/>
        </p:nvCxnSpPr>
        <p:spPr>
          <a:xfrm flipH="1">
            <a:off x="10392183" y="1719503"/>
            <a:ext cx="1327156" cy="3653686"/>
          </a:xfrm>
          <a:prstGeom prst="line">
            <a:avLst/>
          </a:prstGeom>
          <a:ln w="38100" cap="flat" cmpd="sng" algn="ctr">
            <a:solidFill>
              <a:schemeClr val="accent6">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kstSylinder 15">
            <a:extLst>
              <a:ext uri="{FF2B5EF4-FFF2-40B4-BE49-F238E27FC236}">
                <a16:creationId xmlns:a16="http://schemas.microsoft.com/office/drawing/2014/main" id="{91359003-BB5A-4141-A2DC-574FB5D0C3C4}"/>
              </a:ext>
            </a:extLst>
          </p:cNvPr>
          <p:cNvSpPr txBox="1"/>
          <p:nvPr/>
        </p:nvSpPr>
        <p:spPr>
          <a:xfrm>
            <a:off x="8715334" y="5593857"/>
            <a:ext cx="1828800" cy="646331"/>
          </a:xfrm>
          <a:prstGeom prst="rect">
            <a:avLst/>
          </a:prstGeom>
          <a:noFill/>
        </p:spPr>
        <p:txBody>
          <a:bodyPr wrap="square" rtlCol="0">
            <a:spAutoFit/>
          </a:bodyPr>
          <a:lstStyle/>
          <a:p>
            <a:r>
              <a:rPr lang="nn-NO"/>
              <a:t>Prioriterte satsingsområde</a:t>
            </a:r>
          </a:p>
        </p:txBody>
      </p:sp>
    </p:spTree>
    <p:extLst>
      <p:ext uri="{BB962C8B-B14F-4D97-AF65-F5344CB8AC3E}">
        <p14:creationId xmlns:p14="http://schemas.microsoft.com/office/powerpoint/2010/main" val="1594225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2FD631-F751-4665-B773-B4DB80D8F933}"/>
              </a:ext>
            </a:extLst>
          </p:cNvPr>
          <p:cNvSpPr>
            <a:spLocks noGrp="1"/>
          </p:cNvSpPr>
          <p:nvPr>
            <p:ph type="title"/>
          </p:nvPr>
        </p:nvSpPr>
        <p:spPr>
          <a:xfrm>
            <a:off x="838200" y="339524"/>
            <a:ext cx="10515600" cy="713236"/>
          </a:xfrm>
        </p:spPr>
        <p:txBody>
          <a:bodyPr>
            <a:normAutofit/>
          </a:bodyPr>
          <a:lstStyle/>
          <a:p>
            <a:r>
              <a:rPr lang="nb-NO" sz="3600" dirty="0"/>
              <a:t>3. Utviklingstrekk i Høyanger</a:t>
            </a:r>
          </a:p>
        </p:txBody>
      </p:sp>
      <p:sp>
        <p:nvSpPr>
          <p:cNvPr id="3" name="Plassholder for innhold 2">
            <a:extLst>
              <a:ext uri="{FF2B5EF4-FFF2-40B4-BE49-F238E27FC236}">
                <a16:creationId xmlns:a16="http://schemas.microsoft.com/office/drawing/2014/main" id="{ADBA59BE-3BE4-4528-BDE2-148E251C0852}"/>
              </a:ext>
            </a:extLst>
          </p:cNvPr>
          <p:cNvSpPr>
            <a:spLocks noGrp="1"/>
          </p:cNvSpPr>
          <p:nvPr>
            <p:ph sz="half" idx="1"/>
          </p:nvPr>
        </p:nvSpPr>
        <p:spPr>
          <a:xfrm>
            <a:off x="838200" y="1346359"/>
            <a:ext cx="5181600" cy="4351338"/>
          </a:xfrm>
        </p:spPr>
        <p:txBody>
          <a:bodyPr>
            <a:normAutofit/>
          </a:bodyPr>
          <a:lstStyle/>
          <a:p>
            <a:pPr marL="0" indent="0">
              <a:buNone/>
            </a:pPr>
            <a:r>
              <a:rPr lang="nn-NO" sz="1900" b="1" dirty="0"/>
              <a:t>3.1 Folketal og alderssamansetning</a:t>
            </a:r>
          </a:p>
          <a:p>
            <a:pPr marL="0" indent="0">
              <a:buNone/>
            </a:pPr>
            <a:r>
              <a:rPr lang="nn-NO" sz="1200" dirty="0"/>
              <a:t>Høyanger kommune har opplevd ein nedgang i folketalet på 6% siste 10 år, 251 innbyggarar frå 01.01.2012 til 01.01.2022.  Perioden er prega av at det er nettoutflytting som gir nedgang, og at ein har negative fødselsoverskot. Perioden 2014-2016 hadde positiv tilflytting til Høyanger og var sterkt knytt til innvandring som har blitt kraftig redusert etter 2017. </a:t>
            </a:r>
          </a:p>
          <a:p>
            <a:pPr marL="0" indent="0">
              <a:buNone/>
            </a:pPr>
            <a:r>
              <a:rPr lang="nn-NO" sz="1200" dirty="0"/>
              <a:t>Høyanger opplev som dei fleste distriktskommunar at befolkninga blir eldre og at ein får mindre påfyll av yngre. Fødselstala går kraftig ned og ein får færre i aldersgruppa 0-19. Denne nedgangen vil legge press på oppvekstsektoren i kommunen og den vidaregåande skulen. </a:t>
            </a:r>
          </a:p>
          <a:p>
            <a:pPr marL="0" indent="0">
              <a:buNone/>
            </a:pPr>
            <a:r>
              <a:rPr lang="nn-NO" sz="1200" dirty="0"/>
              <a:t>Aldersgruppa 20-39 er viktig for å sikre vekst i folketalet og rekruttering til næringslivet. Høyanger har hatt ein stabil utvikling totalt sett i denne gruppa siste 10 år, </a:t>
            </a:r>
            <a:r>
              <a:rPr lang="nn-NO" sz="1200" dirty="0" err="1"/>
              <a:t>ca</a:t>
            </a:r>
            <a:r>
              <a:rPr lang="nn-NO" sz="1200" dirty="0"/>
              <a:t> 830 personar. Utfordringa er at ein har fått eit </a:t>
            </a:r>
            <a:r>
              <a:rPr lang="nn-NO" sz="1200" dirty="0" err="1"/>
              <a:t>eit</a:t>
            </a:r>
            <a:r>
              <a:rPr lang="nn-NO" sz="1200" dirty="0"/>
              <a:t> større skilje i denne gruppa ved nedgang i tal kvinner og vekst i tal menn. Nedgang i kvinner kjem i aldersgruppa 30-39 som tyder på at fleire flytter ut, medan veksten i menn kjem i aldersgruppa 20-29.</a:t>
            </a:r>
          </a:p>
          <a:p>
            <a:pPr marL="0" indent="0">
              <a:buNone/>
            </a:pPr>
            <a:r>
              <a:rPr lang="nn-NO" sz="1200" dirty="0"/>
              <a:t>Høyanger må auke attraktiviteten for som bustad for å trekke til seg fleire i aldersgruppa 20-39, det er dette som må til for å snu trenden i fødselstal og auke tal barn i aldersgruppa 0-19. Dette må gjerast ved å utnytte at ein er ein del av ein større bu og arbeidsmarknadsregion og legge til rette for attraktive bu område og tenester.</a:t>
            </a:r>
          </a:p>
        </p:txBody>
      </p:sp>
      <p:pic>
        <p:nvPicPr>
          <p:cNvPr id="4" name="Bilde 3">
            <a:extLst>
              <a:ext uri="{FF2B5EF4-FFF2-40B4-BE49-F238E27FC236}">
                <a16:creationId xmlns:a16="http://schemas.microsoft.com/office/drawing/2014/main" id="{00B36554-2BFB-407D-A13B-8210ACEBADC3}"/>
              </a:ext>
            </a:extLst>
          </p:cNvPr>
          <p:cNvPicPr>
            <a:picLocks noChangeAspect="1"/>
          </p:cNvPicPr>
          <p:nvPr/>
        </p:nvPicPr>
        <p:blipFill>
          <a:blip r:embed="rId2"/>
          <a:stretch>
            <a:fillRect/>
          </a:stretch>
        </p:blipFill>
        <p:spPr>
          <a:xfrm>
            <a:off x="7290449" y="1092191"/>
            <a:ext cx="4670968" cy="2853521"/>
          </a:xfrm>
          <a:prstGeom prst="rect">
            <a:avLst/>
          </a:prstGeom>
        </p:spPr>
      </p:pic>
      <p:pic>
        <p:nvPicPr>
          <p:cNvPr id="5" name="Bilde 4">
            <a:extLst>
              <a:ext uri="{FF2B5EF4-FFF2-40B4-BE49-F238E27FC236}">
                <a16:creationId xmlns:a16="http://schemas.microsoft.com/office/drawing/2014/main" id="{176A7965-C60F-40EA-979E-99387FA4DBD1}"/>
              </a:ext>
            </a:extLst>
          </p:cNvPr>
          <p:cNvPicPr>
            <a:picLocks noChangeAspect="1"/>
          </p:cNvPicPr>
          <p:nvPr/>
        </p:nvPicPr>
        <p:blipFill>
          <a:blip r:embed="rId3"/>
          <a:stretch>
            <a:fillRect/>
          </a:stretch>
        </p:blipFill>
        <p:spPr>
          <a:xfrm>
            <a:off x="7196834" y="3985143"/>
            <a:ext cx="4858199" cy="2533333"/>
          </a:xfrm>
          <a:prstGeom prst="rect">
            <a:avLst/>
          </a:prstGeom>
        </p:spPr>
      </p:pic>
      <p:sp>
        <p:nvSpPr>
          <p:cNvPr id="7" name="TextBox 7">
            <a:extLst>
              <a:ext uri="{FF2B5EF4-FFF2-40B4-BE49-F238E27FC236}">
                <a16:creationId xmlns:a16="http://schemas.microsoft.com/office/drawing/2014/main" id="{F6AE5162-371F-44D6-A34E-102C202B8778}"/>
              </a:ext>
            </a:extLst>
          </p:cNvPr>
          <p:cNvSpPr txBox="1"/>
          <p:nvPr/>
        </p:nvSpPr>
        <p:spPr>
          <a:xfrm>
            <a:off x="10859322" y="6518476"/>
            <a:ext cx="691644" cy="169277"/>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100" b="0" i="1" u="none" strike="noStrike" kern="0" cap="none" spc="0" normalizeH="0" baseline="0" noProof="0" dirty="0">
                <a:ln>
                  <a:noFill/>
                </a:ln>
                <a:solidFill>
                  <a:schemeClr val="tx1"/>
                </a:solidFill>
                <a:effectLst/>
                <a:uLnTx/>
                <a:uFillTx/>
                <a:latin typeface="+mn-lt"/>
                <a:ea typeface="+mn-ea"/>
                <a:cs typeface="+mn-cs"/>
              </a:rPr>
              <a:t>Kjelde: SSB</a:t>
            </a:r>
          </a:p>
        </p:txBody>
      </p:sp>
    </p:spTree>
    <p:extLst>
      <p:ext uri="{BB962C8B-B14F-4D97-AF65-F5344CB8AC3E}">
        <p14:creationId xmlns:p14="http://schemas.microsoft.com/office/powerpoint/2010/main" val="54334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2FD631-F751-4665-B773-B4DB80D8F933}"/>
              </a:ext>
            </a:extLst>
          </p:cNvPr>
          <p:cNvSpPr>
            <a:spLocks noGrp="1"/>
          </p:cNvSpPr>
          <p:nvPr>
            <p:ph type="title"/>
          </p:nvPr>
        </p:nvSpPr>
        <p:spPr>
          <a:xfrm>
            <a:off x="838200" y="339524"/>
            <a:ext cx="10515600" cy="713236"/>
          </a:xfrm>
        </p:spPr>
        <p:txBody>
          <a:bodyPr>
            <a:normAutofit/>
          </a:bodyPr>
          <a:lstStyle/>
          <a:p>
            <a:r>
              <a:rPr lang="nb-NO" sz="3600" dirty="0"/>
              <a:t>3. Utviklingstrekk i Høyanger</a:t>
            </a:r>
          </a:p>
        </p:txBody>
      </p:sp>
      <p:sp>
        <p:nvSpPr>
          <p:cNvPr id="3" name="Plassholder for innhold 2">
            <a:extLst>
              <a:ext uri="{FF2B5EF4-FFF2-40B4-BE49-F238E27FC236}">
                <a16:creationId xmlns:a16="http://schemas.microsoft.com/office/drawing/2014/main" id="{ADBA59BE-3BE4-4528-BDE2-148E251C0852}"/>
              </a:ext>
            </a:extLst>
          </p:cNvPr>
          <p:cNvSpPr>
            <a:spLocks noGrp="1"/>
          </p:cNvSpPr>
          <p:nvPr>
            <p:ph sz="half" idx="1"/>
          </p:nvPr>
        </p:nvSpPr>
        <p:spPr>
          <a:xfrm>
            <a:off x="880377" y="1032141"/>
            <a:ext cx="5181600" cy="365563"/>
          </a:xfrm>
        </p:spPr>
        <p:txBody>
          <a:bodyPr>
            <a:normAutofit/>
          </a:bodyPr>
          <a:lstStyle/>
          <a:p>
            <a:pPr marL="0" indent="0">
              <a:buNone/>
            </a:pPr>
            <a:r>
              <a:rPr lang="nn-NO" sz="1800" b="1" dirty="0"/>
              <a:t>3.2 Sysselsetting og verksemder</a:t>
            </a:r>
          </a:p>
          <a:p>
            <a:pPr marL="0" indent="0">
              <a:buNone/>
            </a:pPr>
            <a:endParaRPr lang="nn-NO" sz="1600" dirty="0"/>
          </a:p>
          <a:p>
            <a:pPr marL="0" indent="0">
              <a:buNone/>
            </a:pPr>
            <a:endParaRPr lang="nn-NO" sz="1600" dirty="0"/>
          </a:p>
        </p:txBody>
      </p:sp>
      <p:sp>
        <p:nvSpPr>
          <p:cNvPr id="6" name="Plassholder for tekst 2">
            <a:extLst>
              <a:ext uri="{FF2B5EF4-FFF2-40B4-BE49-F238E27FC236}">
                <a16:creationId xmlns:a16="http://schemas.microsoft.com/office/drawing/2014/main" id="{0FF052E8-8F80-46AB-9007-1785B089FD2E}"/>
              </a:ext>
            </a:extLst>
          </p:cNvPr>
          <p:cNvSpPr txBox="1">
            <a:spLocks/>
          </p:cNvSpPr>
          <p:nvPr/>
        </p:nvSpPr>
        <p:spPr>
          <a:xfrm>
            <a:off x="888425" y="1446553"/>
            <a:ext cx="5241600" cy="2083927"/>
          </a:xfrm>
          <a:prstGeom prst="rect">
            <a:avLst/>
          </a:prstGeom>
        </p:spPr>
        <p:txBody>
          <a:bodyPr/>
          <a:lstStyle>
            <a:lvl1pPr marL="252000" indent="-252000" algn="l" defTabSz="1218786" rtl="0" eaLnBrk="1" latinLnBrk="0" hangingPunct="1">
              <a:lnSpc>
                <a:spcPct val="100000"/>
              </a:lnSpc>
              <a:spcBef>
                <a:spcPts val="600"/>
              </a:spcBef>
              <a:spcAft>
                <a:spcPts val="0"/>
              </a:spcAft>
              <a:buClr>
                <a:srgbClr val="ED1A3B"/>
              </a:buClr>
              <a:buFont typeface="Trebuchet MS" panose="020B0603020202020204" pitchFamily="34" charset="0"/>
              <a:buChar char="●"/>
              <a:defRPr sz="1600" b="0" kern="1200">
                <a:solidFill>
                  <a:schemeClr val="tx1"/>
                </a:solidFill>
                <a:latin typeface="+mn-lt"/>
                <a:ea typeface="+mn-ea"/>
                <a:cs typeface="+mn-cs"/>
              </a:defRPr>
            </a:lvl1pPr>
            <a:lvl2pPr marL="468000" indent="-216000" algn="l" defTabSz="1218786" rtl="0" eaLnBrk="1" latinLnBrk="0" hangingPunct="1">
              <a:lnSpc>
                <a:spcPct val="100000"/>
              </a:lnSpc>
              <a:spcBef>
                <a:spcPts val="600"/>
              </a:spcBef>
              <a:spcAft>
                <a:spcPts val="0"/>
              </a:spcAft>
              <a:buFont typeface="Trebuchet MS" panose="020B0603020202020204" pitchFamily="34" charset="0"/>
              <a:buChar char="-"/>
              <a:defRPr sz="1600" kern="1200">
                <a:solidFill>
                  <a:schemeClr val="tx1"/>
                </a:solidFill>
                <a:latin typeface="+mn-lt"/>
                <a:ea typeface="+mn-ea"/>
                <a:cs typeface="+mn-cs"/>
              </a:defRPr>
            </a:lvl2pPr>
            <a:lvl3pPr marL="648000" indent="-180000" algn="l" defTabSz="1218786" rtl="0" eaLnBrk="1" latinLnBrk="0" hangingPunct="1">
              <a:lnSpc>
                <a:spcPct val="100000"/>
              </a:lnSpc>
              <a:spcBef>
                <a:spcPts val="600"/>
              </a:spcBef>
              <a:spcAft>
                <a:spcPts val="0"/>
              </a:spcAft>
              <a:buClrTx/>
              <a:buSzPct val="100000"/>
              <a:buFont typeface="Trebuchet MS" panose="020B0603020202020204" pitchFamily="34" charset="0"/>
              <a:buChar char="-"/>
              <a:defRPr sz="1400" kern="1200">
                <a:solidFill>
                  <a:schemeClr val="tx1"/>
                </a:solidFill>
                <a:latin typeface="+mn-lt"/>
                <a:ea typeface="+mn-ea"/>
                <a:cs typeface="+mn-cs"/>
              </a:defRPr>
            </a:lvl3pPr>
            <a:lvl4pPr marL="792000" indent="-144000" algn="l" defTabSz="1218786" rtl="0" eaLnBrk="1" latinLnBrk="0" hangingPunct="1">
              <a:lnSpc>
                <a:spcPct val="100000"/>
              </a:lnSpc>
              <a:spcBef>
                <a:spcPts val="600"/>
              </a:spcBef>
              <a:spcAft>
                <a:spcPts val="0"/>
              </a:spcAft>
              <a:buClrTx/>
              <a:buFont typeface="Trebuchet MS" panose="020B0603020202020204" pitchFamily="34" charset="0"/>
              <a:buChar char="-"/>
              <a:defRPr sz="1200" kern="1200">
                <a:solidFill>
                  <a:schemeClr val="tx1"/>
                </a:solidFill>
                <a:latin typeface="+mn-lt"/>
                <a:ea typeface="+mn-ea"/>
                <a:cs typeface="+mn-cs"/>
              </a:defRPr>
            </a:lvl4pPr>
            <a:lvl5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400" b="1" kern="1200" cap="all" baseline="0">
                <a:solidFill>
                  <a:schemeClr val="tx1"/>
                </a:solidFill>
                <a:latin typeface="+mn-lt"/>
                <a:ea typeface="+mn-ea"/>
                <a:cs typeface="+mn-cs"/>
              </a:defRPr>
            </a:lvl5pPr>
            <a:lvl6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lang="en-GB" sz="1600" kern="1200" baseline="0" dirty="0" smtClean="0">
                <a:solidFill>
                  <a:schemeClr val="tx1"/>
                </a:solidFill>
                <a:latin typeface="+mn-lt"/>
                <a:ea typeface="+mn-ea"/>
                <a:cs typeface="+mn-cs"/>
              </a:defRPr>
            </a:lvl6pPr>
            <a:lvl7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kern="1200">
                <a:solidFill>
                  <a:schemeClr val="tx1"/>
                </a:solidFill>
                <a:latin typeface="+mn-lt"/>
                <a:ea typeface="+mn-ea"/>
                <a:cs typeface="+mn-cs"/>
              </a:defRPr>
            </a:lvl7pPr>
            <a:lvl8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kern="1200">
                <a:solidFill>
                  <a:schemeClr val="tx1"/>
                </a:solidFill>
                <a:latin typeface="+mn-lt"/>
                <a:ea typeface="+mn-ea"/>
                <a:cs typeface="+mn-cs"/>
              </a:defRPr>
            </a:lvl8pPr>
            <a:lvl9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b="0" kern="1200">
                <a:solidFill>
                  <a:schemeClr val="tx1"/>
                </a:solidFill>
                <a:latin typeface="+mn-lt"/>
                <a:ea typeface="+mn-ea"/>
                <a:cs typeface="+mn-cs"/>
              </a:defRPr>
            </a:lvl9pPr>
          </a:lstStyle>
          <a:p>
            <a:pPr marL="0" indent="0">
              <a:lnSpc>
                <a:spcPct val="150000"/>
              </a:lnSpc>
              <a:buFont typeface="Trebuchet MS" panose="020B0603020202020204" pitchFamily="34" charset="0"/>
              <a:buNone/>
            </a:pPr>
            <a:r>
              <a:rPr lang="nn-NO" sz="1400" b="1" dirty="0"/>
              <a:t>Vekst i arbeidsplassar i Høyanger:</a:t>
            </a:r>
            <a:endParaRPr lang="nn-NO" sz="1200" b="1" dirty="0"/>
          </a:p>
          <a:p>
            <a:r>
              <a:rPr lang="nn-NO" sz="1200" dirty="0"/>
              <a:t>Positiv utvikling i arbeidsplassar (sysselsette personar etter arbeidsstad) i Høyanger frå 2015, større nedgang siste år knytt til industri, bygg og anlegg og offentlege tenester (helse og omsorg). </a:t>
            </a:r>
          </a:p>
          <a:p>
            <a:r>
              <a:rPr lang="nn-NO" sz="1200" dirty="0"/>
              <a:t>Stabil utvikling i sysselsette med bustad i Høyanger.</a:t>
            </a:r>
          </a:p>
          <a:p>
            <a:r>
              <a:rPr lang="nn-NO" sz="1200" dirty="0"/>
              <a:t>Stabil utvikling i sysselsetting i privat sektor siste 10 år, spesielt akvakultur og bygg og anlegg har hatt vekst. Det er liten arbeidsledigheit i Høyanger.</a:t>
            </a:r>
          </a:p>
          <a:p>
            <a:r>
              <a:rPr lang="nn-NO" sz="1200" dirty="0"/>
              <a:t>Høyanger har i heile perioden vore ein bustadkommune med netto utpendling, den har gått ned i perioden med auke i lokale arbeidsplassar.</a:t>
            </a:r>
          </a:p>
          <a:p>
            <a:pPr marL="0" indent="0">
              <a:buNone/>
            </a:pPr>
            <a:endParaRPr lang="nn-NO" sz="1200" dirty="0"/>
          </a:p>
        </p:txBody>
      </p:sp>
      <p:sp>
        <p:nvSpPr>
          <p:cNvPr id="7" name="Plassholder for tekst 2">
            <a:extLst>
              <a:ext uri="{FF2B5EF4-FFF2-40B4-BE49-F238E27FC236}">
                <a16:creationId xmlns:a16="http://schemas.microsoft.com/office/drawing/2014/main" id="{242ECF7C-DE0B-49BF-94ED-A1916F818235}"/>
              </a:ext>
            </a:extLst>
          </p:cNvPr>
          <p:cNvSpPr txBox="1">
            <a:spLocks/>
          </p:cNvSpPr>
          <p:nvPr/>
        </p:nvSpPr>
        <p:spPr>
          <a:xfrm>
            <a:off x="6549107" y="1377085"/>
            <a:ext cx="5241600" cy="1863500"/>
          </a:xfrm>
          <a:prstGeom prst="rect">
            <a:avLst/>
          </a:prstGeom>
        </p:spPr>
        <p:txBody>
          <a:bodyPr/>
          <a:lstStyle>
            <a:lvl1pPr marL="252000" indent="-252000" algn="l" defTabSz="1218786" rtl="0" eaLnBrk="1" latinLnBrk="0" hangingPunct="1">
              <a:lnSpc>
                <a:spcPct val="100000"/>
              </a:lnSpc>
              <a:spcBef>
                <a:spcPts val="600"/>
              </a:spcBef>
              <a:spcAft>
                <a:spcPts val="0"/>
              </a:spcAft>
              <a:buClr>
                <a:srgbClr val="ED1A3B"/>
              </a:buClr>
              <a:buFont typeface="Trebuchet MS" panose="020B0603020202020204" pitchFamily="34" charset="0"/>
              <a:buChar char="●"/>
              <a:defRPr sz="1600" b="0" kern="1200">
                <a:solidFill>
                  <a:schemeClr val="tx1"/>
                </a:solidFill>
                <a:latin typeface="+mn-lt"/>
                <a:ea typeface="+mn-ea"/>
                <a:cs typeface="+mn-cs"/>
              </a:defRPr>
            </a:lvl1pPr>
            <a:lvl2pPr marL="468000" indent="-216000" algn="l" defTabSz="1218786" rtl="0" eaLnBrk="1" latinLnBrk="0" hangingPunct="1">
              <a:lnSpc>
                <a:spcPct val="100000"/>
              </a:lnSpc>
              <a:spcBef>
                <a:spcPts val="600"/>
              </a:spcBef>
              <a:spcAft>
                <a:spcPts val="0"/>
              </a:spcAft>
              <a:buFont typeface="Trebuchet MS" panose="020B0603020202020204" pitchFamily="34" charset="0"/>
              <a:buChar char="-"/>
              <a:defRPr sz="1600" kern="1200">
                <a:solidFill>
                  <a:schemeClr val="tx1"/>
                </a:solidFill>
                <a:latin typeface="+mn-lt"/>
                <a:ea typeface="+mn-ea"/>
                <a:cs typeface="+mn-cs"/>
              </a:defRPr>
            </a:lvl2pPr>
            <a:lvl3pPr marL="648000" indent="-180000" algn="l" defTabSz="1218786" rtl="0" eaLnBrk="1" latinLnBrk="0" hangingPunct="1">
              <a:lnSpc>
                <a:spcPct val="100000"/>
              </a:lnSpc>
              <a:spcBef>
                <a:spcPts val="600"/>
              </a:spcBef>
              <a:spcAft>
                <a:spcPts val="0"/>
              </a:spcAft>
              <a:buClrTx/>
              <a:buSzPct val="100000"/>
              <a:buFont typeface="Trebuchet MS" panose="020B0603020202020204" pitchFamily="34" charset="0"/>
              <a:buChar char="-"/>
              <a:defRPr sz="1400" kern="1200">
                <a:solidFill>
                  <a:schemeClr val="tx1"/>
                </a:solidFill>
                <a:latin typeface="+mn-lt"/>
                <a:ea typeface="+mn-ea"/>
                <a:cs typeface="+mn-cs"/>
              </a:defRPr>
            </a:lvl3pPr>
            <a:lvl4pPr marL="792000" indent="-144000" algn="l" defTabSz="1218786" rtl="0" eaLnBrk="1" latinLnBrk="0" hangingPunct="1">
              <a:lnSpc>
                <a:spcPct val="100000"/>
              </a:lnSpc>
              <a:spcBef>
                <a:spcPts val="600"/>
              </a:spcBef>
              <a:spcAft>
                <a:spcPts val="0"/>
              </a:spcAft>
              <a:buClrTx/>
              <a:buFont typeface="Trebuchet MS" panose="020B0603020202020204" pitchFamily="34" charset="0"/>
              <a:buChar char="-"/>
              <a:defRPr sz="1200" kern="1200">
                <a:solidFill>
                  <a:schemeClr val="tx1"/>
                </a:solidFill>
                <a:latin typeface="+mn-lt"/>
                <a:ea typeface="+mn-ea"/>
                <a:cs typeface="+mn-cs"/>
              </a:defRPr>
            </a:lvl4pPr>
            <a:lvl5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400" b="1" kern="1200" cap="all" baseline="0">
                <a:solidFill>
                  <a:schemeClr val="tx1"/>
                </a:solidFill>
                <a:latin typeface="+mn-lt"/>
                <a:ea typeface="+mn-ea"/>
                <a:cs typeface="+mn-cs"/>
              </a:defRPr>
            </a:lvl5pPr>
            <a:lvl6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lang="en-GB" sz="1600" kern="1200" baseline="0" dirty="0" smtClean="0">
                <a:solidFill>
                  <a:schemeClr val="tx1"/>
                </a:solidFill>
                <a:latin typeface="+mn-lt"/>
                <a:ea typeface="+mn-ea"/>
                <a:cs typeface="+mn-cs"/>
              </a:defRPr>
            </a:lvl6pPr>
            <a:lvl7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kern="1200">
                <a:solidFill>
                  <a:schemeClr val="tx1"/>
                </a:solidFill>
                <a:latin typeface="+mn-lt"/>
                <a:ea typeface="+mn-ea"/>
                <a:cs typeface="+mn-cs"/>
              </a:defRPr>
            </a:lvl7pPr>
            <a:lvl8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kern="1200">
                <a:solidFill>
                  <a:schemeClr val="tx1"/>
                </a:solidFill>
                <a:latin typeface="+mn-lt"/>
                <a:ea typeface="+mn-ea"/>
                <a:cs typeface="+mn-cs"/>
              </a:defRPr>
            </a:lvl8pPr>
            <a:lvl9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b="0" kern="1200">
                <a:solidFill>
                  <a:schemeClr val="tx1"/>
                </a:solidFill>
                <a:latin typeface="+mn-lt"/>
                <a:ea typeface="+mn-ea"/>
                <a:cs typeface="+mn-cs"/>
              </a:defRPr>
            </a:lvl9pPr>
          </a:lstStyle>
          <a:p>
            <a:pPr marL="0" indent="0">
              <a:lnSpc>
                <a:spcPct val="150000"/>
              </a:lnSpc>
              <a:buFont typeface="Trebuchet MS" panose="020B0603020202020204" pitchFamily="34" charset="0"/>
              <a:buNone/>
            </a:pPr>
            <a:r>
              <a:rPr lang="nn-NO" sz="1400" b="1" dirty="0"/>
              <a:t>Del av større bu og arbeidsmarknadsregion:</a:t>
            </a:r>
            <a:endParaRPr lang="nn-NO" sz="1200" b="1" dirty="0"/>
          </a:p>
          <a:p>
            <a:r>
              <a:rPr lang="nn-NO" sz="1200" dirty="0"/>
              <a:t>Totalt 553 personar som pendlar ut av kommunen og 285 som pendlar inn til arbeidsplass i kommunen i 2021. Dette gjer at ca. 17% av arbeidsplassane blir dekka av personar som pendlar til kommunen, og ca. 29% av dei som bur i kommunen og er sysselsett har arbeidsplass utanfor kommunen.</a:t>
            </a:r>
          </a:p>
          <a:p>
            <a:r>
              <a:rPr lang="nn-NO" sz="1200" dirty="0"/>
              <a:t>Størst utpendling til Sunnfjord, Hyllestad og Bergen</a:t>
            </a:r>
          </a:p>
          <a:p>
            <a:r>
              <a:rPr lang="nn-NO" sz="1200" dirty="0"/>
              <a:t>Størst innpendling frå Sunnfjord, Sogndal og Hyllestad</a:t>
            </a:r>
          </a:p>
          <a:p>
            <a:r>
              <a:rPr lang="nn-NO" sz="1200" dirty="0"/>
              <a:t>Høyanger er sterkt integrert i bu og arbeidsmarknadsregion med Sunnfjord kommune</a:t>
            </a:r>
          </a:p>
          <a:p>
            <a:endParaRPr lang="nn-NO" sz="1200" dirty="0"/>
          </a:p>
        </p:txBody>
      </p:sp>
      <p:pic>
        <p:nvPicPr>
          <p:cNvPr id="9" name="Bilde 8">
            <a:extLst>
              <a:ext uri="{FF2B5EF4-FFF2-40B4-BE49-F238E27FC236}">
                <a16:creationId xmlns:a16="http://schemas.microsoft.com/office/drawing/2014/main" id="{E0A2AC5C-AAFE-44C1-AC78-916D345F2310}"/>
              </a:ext>
            </a:extLst>
          </p:cNvPr>
          <p:cNvPicPr>
            <a:picLocks noChangeAspect="1"/>
          </p:cNvPicPr>
          <p:nvPr/>
        </p:nvPicPr>
        <p:blipFill>
          <a:blip r:embed="rId2"/>
          <a:stretch>
            <a:fillRect/>
          </a:stretch>
        </p:blipFill>
        <p:spPr>
          <a:xfrm>
            <a:off x="744864" y="3710082"/>
            <a:ext cx="5452625" cy="2682630"/>
          </a:xfrm>
          <a:prstGeom prst="rect">
            <a:avLst/>
          </a:prstGeom>
        </p:spPr>
      </p:pic>
      <p:sp>
        <p:nvSpPr>
          <p:cNvPr id="11" name="TextBox 7">
            <a:extLst>
              <a:ext uri="{FF2B5EF4-FFF2-40B4-BE49-F238E27FC236}">
                <a16:creationId xmlns:a16="http://schemas.microsoft.com/office/drawing/2014/main" id="{F29E2B24-B0CD-4FA9-ABE4-7B678E794725}"/>
              </a:ext>
            </a:extLst>
          </p:cNvPr>
          <p:cNvSpPr txBox="1"/>
          <p:nvPr/>
        </p:nvSpPr>
        <p:spPr>
          <a:xfrm>
            <a:off x="10920282" y="6518476"/>
            <a:ext cx="691644" cy="169277"/>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100" b="0" i="1" u="none" strike="noStrike" kern="0" cap="none" spc="0" normalizeH="0" baseline="0" noProof="0" dirty="0">
                <a:ln>
                  <a:noFill/>
                </a:ln>
                <a:solidFill>
                  <a:schemeClr val="tx1"/>
                </a:solidFill>
                <a:effectLst/>
                <a:uLnTx/>
                <a:uFillTx/>
                <a:latin typeface="+mn-lt"/>
                <a:ea typeface="+mn-ea"/>
                <a:cs typeface="+mn-cs"/>
              </a:rPr>
              <a:t>Kjelde: SSB</a:t>
            </a:r>
          </a:p>
        </p:txBody>
      </p:sp>
      <p:pic>
        <p:nvPicPr>
          <p:cNvPr id="8" name="Bilde 7">
            <a:extLst>
              <a:ext uri="{FF2B5EF4-FFF2-40B4-BE49-F238E27FC236}">
                <a16:creationId xmlns:a16="http://schemas.microsoft.com/office/drawing/2014/main" id="{1E41AEE1-6998-4FF4-A1A8-FC71093FD226}"/>
              </a:ext>
            </a:extLst>
          </p:cNvPr>
          <p:cNvPicPr>
            <a:picLocks noChangeAspect="1"/>
          </p:cNvPicPr>
          <p:nvPr/>
        </p:nvPicPr>
        <p:blipFill>
          <a:blip r:embed="rId3"/>
          <a:stretch>
            <a:fillRect/>
          </a:stretch>
        </p:blipFill>
        <p:spPr>
          <a:xfrm>
            <a:off x="6549107" y="3759513"/>
            <a:ext cx="5320992" cy="2682630"/>
          </a:xfrm>
          <a:prstGeom prst="rect">
            <a:avLst/>
          </a:prstGeom>
        </p:spPr>
      </p:pic>
    </p:spTree>
    <p:extLst>
      <p:ext uri="{BB962C8B-B14F-4D97-AF65-F5344CB8AC3E}">
        <p14:creationId xmlns:p14="http://schemas.microsoft.com/office/powerpoint/2010/main" val="139165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5762ED-007A-42AD-B0C8-2AA48A1A83E0}"/>
              </a:ext>
            </a:extLst>
          </p:cNvPr>
          <p:cNvSpPr txBox="1"/>
          <p:nvPr/>
        </p:nvSpPr>
        <p:spPr>
          <a:xfrm>
            <a:off x="11007978" y="6518063"/>
            <a:ext cx="691644" cy="169277"/>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100" b="0" i="1" u="none" strike="noStrike" kern="0" cap="none" spc="0" normalizeH="0" baseline="0" noProof="0" dirty="0">
                <a:ln>
                  <a:noFill/>
                </a:ln>
                <a:solidFill>
                  <a:schemeClr val="tx1"/>
                </a:solidFill>
                <a:effectLst/>
                <a:uLnTx/>
                <a:uFillTx/>
                <a:latin typeface="+mn-lt"/>
                <a:ea typeface="+mn-ea"/>
                <a:cs typeface="+mn-cs"/>
              </a:rPr>
              <a:t>Kjelde: SSB</a:t>
            </a:r>
          </a:p>
        </p:txBody>
      </p:sp>
      <p:sp>
        <p:nvSpPr>
          <p:cNvPr id="11" name="Plassholder for tekst 2">
            <a:extLst>
              <a:ext uri="{FF2B5EF4-FFF2-40B4-BE49-F238E27FC236}">
                <a16:creationId xmlns:a16="http://schemas.microsoft.com/office/drawing/2014/main" id="{270282D0-E380-4D71-9D60-4FED37CF58AE}"/>
              </a:ext>
            </a:extLst>
          </p:cNvPr>
          <p:cNvSpPr txBox="1">
            <a:spLocks/>
          </p:cNvSpPr>
          <p:nvPr/>
        </p:nvSpPr>
        <p:spPr>
          <a:xfrm>
            <a:off x="6805971" y="1406000"/>
            <a:ext cx="5241600" cy="1595470"/>
          </a:xfrm>
          <a:prstGeom prst="rect">
            <a:avLst/>
          </a:prstGeom>
        </p:spPr>
        <p:txBody>
          <a:bodyPr/>
          <a:lstStyle>
            <a:lvl1pPr marL="252000" indent="-252000" algn="l" defTabSz="1218786" rtl="0" eaLnBrk="1" latinLnBrk="0" hangingPunct="1">
              <a:lnSpc>
                <a:spcPct val="100000"/>
              </a:lnSpc>
              <a:spcBef>
                <a:spcPts val="600"/>
              </a:spcBef>
              <a:spcAft>
                <a:spcPts val="0"/>
              </a:spcAft>
              <a:buClr>
                <a:srgbClr val="ED1A3B"/>
              </a:buClr>
              <a:buFont typeface="Trebuchet MS" panose="020B0603020202020204" pitchFamily="34" charset="0"/>
              <a:buChar char="●"/>
              <a:defRPr sz="1600" b="0" kern="1200">
                <a:solidFill>
                  <a:schemeClr val="tx1"/>
                </a:solidFill>
                <a:latin typeface="+mn-lt"/>
                <a:ea typeface="+mn-ea"/>
                <a:cs typeface="+mn-cs"/>
              </a:defRPr>
            </a:lvl1pPr>
            <a:lvl2pPr marL="468000" indent="-216000" algn="l" defTabSz="1218786" rtl="0" eaLnBrk="1" latinLnBrk="0" hangingPunct="1">
              <a:lnSpc>
                <a:spcPct val="100000"/>
              </a:lnSpc>
              <a:spcBef>
                <a:spcPts val="600"/>
              </a:spcBef>
              <a:spcAft>
                <a:spcPts val="0"/>
              </a:spcAft>
              <a:buFont typeface="Trebuchet MS" panose="020B0603020202020204" pitchFamily="34" charset="0"/>
              <a:buChar char="-"/>
              <a:defRPr sz="1600" kern="1200">
                <a:solidFill>
                  <a:schemeClr val="tx1"/>
                </a:solidFill>
                <a:latin typeface="+mn-lt"/>
                <a:ea typeface="+mn-ea"/>
                <a:cs typeface="+mn-cs"/>
              </a:defRPr>
            </a:lvl2pPr>
            <a:lvl3pPr marL="648000" indent="-180000" algn="l" defTabSz="1218786" rtl="0" eaLnBrk="1" latinLnBrk="0" hangingPunct="1">
              <a:lnSpc>
                <a:spcPct val="100000"/>
              </a:lnSpc>
              <a:spcBef>
                <a:spcPts val="600"/>
              </a:spcBef>
              <a:spcAft>
                <a:spcPts val="0"/>
              </a:spcAft>
              <a:buClrTx/>
              <a:buSzPct val="100000"/>
              <a:buFont typeface="Trebuchet MS" panose="020B0603020202020204" pitchFamily="34" charset="0"/>
              <a:buChar char="-"/>
              <a:defRPr sz="1400" kern="1200">
                <a:solidFill>
                  <a:schemeClr val="tx1"/>
                </a:solidFill>
                <a:latin typeface="+mn-lt"/>
                <a:ea typeface="+mn-ea"/>
                <a:cs typeface="+mn-cs"/>
              </a:defRPr>
            </a:lvl3pPr>
            <a:lvl4pPr marL="792000" indent="-144000" algn="l" defTabSz="1218786" rtl="0" eaLnBrk="1" latinLnBrk="0" hangingPunct="1">
              <a:lnSpc>
                <a:spcPct val="100000"/>
              </a:lnSpc>
              <a:spcBef>
                <a:spcPts val="600"/>
              </a:spcBef>
              <a:spcAft>
                <a:spcPts val="0"/>
              </a:spcAft>
              <a:buClrTx/>
              <a:buFont typeface="Trebuchet MS" panose="020B0603020202020204" pitchFamily="34" charset="0"/>
              <a:buChar char="-"/>
              <a:defRPr sz="1200" kern="1200">
                <a:solidFill>
                  <a:schemeClr val="tx1"/>
                </a:solidFill>
                <a:latin typeface="+mn-lt"/>
                <a:ea typeface="+mn-ea"/>
                <a:cs typeface="+mn-cs"/>
              </a:defRPr>
            </a:lvl4pPr>
            <a:lvl5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400" b="1" kern="1200" cap="all" baseline="0">
                <a:solidFill>
                  <a:schemeClr val="tx1"/>
                </a:solidFill>
                <a:latin typeface="+mn-lt"/>
                <a:ea typeface="+mn-ea"/>
                <a:cs typeface="+mn-cs"/>
              </a:defRPr>
            </a:lvl5pPr>
            <a:lvl6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lang="en-GB" sz="1600" kern="1200" baseline="0" dirty="0" smtClean="0">
                <a:solidFill>
                  <a:schemeClr val="tx1"/>
                </a:solidFill>
                <a:latin typeface="+mn-lt"/>
                <a:ea typeface="+mn-ea"/>
                <a:cs typeface="+mn-cs"/>
              </a:defRPr>
            </a:lvl6pPr>
            <a:lvl7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kern="1200">
                <a:solidFill>
                  <a:schemeClr val="tx1"/>
                </a:solidFill>
                <a:latin typeface="+mn-lt"/>
                <a:ea typeface="+mn-ea"/>
                <a:cs typeface="+mn-cs"/>
              </a:defRPr>
            </a:lvl7pPr>
            <a:lvl8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kern="1200">
                <a:solidFill>
                  <a:schemeClr val="tx1"/>
                </a:solidFill>
                <a:latin typeface="+mn-lt"/>
                <a:ea typeface="+mn-ea"/>
                <a:cs typeface="+mn-cs"/>
              </a:defRPr>
            </a:lvl8pPr>
            <a:lvl9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b="0" kern="1200">
                <a:solidFill>
                  <a:schemeClr val="tx1"/>
                </a:solidFill>
                <a:latin typeface="+mn-lt"/>
                <a:ea typeface="+mn-ea"/>
                <a:cs typeface="+mn-cs"/>
              </a:defRPr>
            </a:lvl9pPr>
          </a:lstStyle>
          <a:p>
            <a:pPr marL="0" indent="0">
              <a:lnSpc>
                <a:spcPct val="150000"/>
              </a:lnSpc>
              <a:buFont typeface="Trebuchet MS" panose="020B0603020202020204" pitchFamily="34" charset="0"/>
              <a:buNone/>
            </a:pPr>
            <a:r>
              <a:rPr lang="nn-NO" sz="1400" b="1" dirty="0"/>
              <a:t>Stort rekrutteringsbehov</a:t>
            </a:r>
            <a:r>
              <a:rPr lang="nn-NO" sz="1200" b="1" dirty="0"/>
              <a:t> framover:</a:t>
            </a:r>
          </a:p>
          <a:p>
            <a:r>
              <a:rPr lang="nn-NO" sz="1100" dirty="0"/>
              <a:t>Ca. 28% av alle sysselsette i Høyanger er over 55 år, totalt 473 sysselsette pr 31.12.2021</a:t>
            </a:r>
          </a:p>
          <a:p>
            <a:r>
              <a:rPr lang="nn-NO" sz="1100" dirty="0"/>
              <a:t>Dette gir eit stort rekrutteringsbehov i åra framover som gir både utfordringar og moglegheiter. Næringsliv i vekst har behov for nye tilsette og tilgang på folk er det støste hinderet for vekst. Kommunen har og  eit stort behov framover innanfor ulike sektorar.</a:t>
            </a:r>
          </a:p>
          <a:p>
            <a:endParaRPr lang="nn-NO" sz="1100" dirty="0"/>
          </a:p>
        </p:txBody>
      </p:sp>
      <p:sp>
        <p:nvSpPr>
          <p:cNvPr id="13" name="Tittel 1">
            <a:extLst>
              <a:ext uri="{FF2B5EF4-FFF2-40B4-BE49-F238E27FC236}">
                <a16:creationId xmlns:a16="http://schemas.microsoft.com/office/drawing/2014/main" id="{E39FD097-2BAB-4881-A84C-A093AE4FEF13}"/>
              </a:ext>
            </a:extLst>
          </p:cNvPr>
          <p:cNvSpPr>
            <a:spLocks noGrp="1"/>
          </p:cNvSpPr>
          <p:nvPr>
            <p:ph type="title"/>
          </p:nvPr>
        </p:nvSpPr>
        <p:spPr>
          <a:xfrm>
            <a:off x="838200" y="339524"/>
            <a:ext cx="10515600" cy="713236"/>
          </a:xfrm>
        </p:spPr>
        <p:txBody>
          <a:bodyPr>
            <a:normAutofit/>
          </a:bodyPr>
          <a:lstStyle/>
          <a:p>
            <a:r>
              <a:rPr lang="nb-NO" sz="3600" dirty="0"/>
              <a:t>3. Utviklingstrekk i Høyanger</a:t>
            </a:r>
          </a:p>
        </p:txBody>
      </p:sp>
      <p:sp>
        <p:nvSpPr>
          <p:cNvPr id="24" name="Plassholder for tekst 2">
            <a:extLst>
              <a:ext uri="{FF2B5EF4-FFF2-40B4-BE49-F238E27FC236}">
                <a16:creationId xmlns:a16="http://schemas.microsoft.com/office/drawing/2014/main" id="{669ED629-489F-4734-95C9-56E3C8C4DD16}"/>
              </a:ext>
            </a:extLst>
          </p:cNvPr>
          <p:cNvSpPr txBox="1">
            <a:spLocks/>
          </p:cNvSpPr>
          <p:nvPr/>
        </p:nvSpPr>
        <p:spPr>
          <a:xfrm>
            <a:off x="940747" y="1406000"/>
            <a:ext cx="5241600" cy="1595470"/>
          </a:xfrm>
          <a:prstGeom prst="rect">
            <a:avLst/>
          </a:prstGeom>
        </p:spPr>
        <p:txBody>
          <a:bodyPr/>
          <a:lstStyle>
            <a:lvl1pPr marL="252000" indent="-252000" algn="l" defTabSz="1218786" rtl="0" eaLnBrk="1" latinLnBrk="0" hangingPunct="1">
              <a:lnSpc>
                <a:spcPct val="100000"/>
              </a:lnSpc>
              <a:spcBef>
                <a:spcPts val="600"/>
              </a:spcBef>
              <a:spcAft>
                <a:spcPts val="0"/>
              </a:spcAft>
              <a:buClr>
                <a:srgbClr val="ED1A3B"/>
              </a:buClr>
              <a:buFont typeface="Trebuchet MS" panose="020B0603020202020204" pitchFamily="34" charset="0"/>
              <a:buChar char="●"/>
              <a:defRPr sz="1600" b="0" kern="1200">
                <a:solidFill>
                  <a:schemeClr val="tx1"/>
                </a:solidFill>
                <a:latin typeface="+mn-lt"/>
                <a:ea typeface="+mn-ea"/>
                <a:cs typeface="+mn-cs"/>
              </a:defRPr>
            </a:lvl1pPr>
            <a:lvl2pPr marL="468000" indent="-216000" algn="l" defTabSz="1218786" rtl="0" eaLnBrk="1" latinLnBrk="0" hangingPunct="1">
              <a:lnSpc>
                <a:spcPct val="100000"/>
              </a:lnSpc>
              <a:spcBef>
                <a:spcPts val="600"/>
              </a:spcBef>
              <a:spcAft>
                <a:spcPts val="0"/>
              </a:spcAft>
              <a:buFont typeface="Trebuchet MS" panose="020B0603020202020204" pitchFamily="34" charset="0"/>
              <a:buChar char="-"/>
              <a:defRPr sz="1600" kern="1200">
                <a:solidFill>
                  <a:schemeClr val="tx1"/>
                </a:solidFill>
                <a:latin typeface="+mn-lt"/>
                <a:ea typeface="+mn-ea"/>
                <a:cs typeface="+mn-cs"/>
              </a:defRPr>
            </a:lvl2pPr>
            <a:lvl3pPr marL="648000" indent="-180000" algn="l" defTabSz="1218786" rtl="0" eaLnBrk="1" latinLnBrk="0" hangingPunct="1">
              <a:lnSpc>
                <a:spcPct val="100000"/>
              </a:lnSpc>
              <a:spcBef>
                <a:spcPts val="600"/>
              </a:spcBef>
              <a:spcAft>
                <a:spcPts val="0"/>
              </a:spcAft>
              <a:buClrTx/>
              <a:buSzPct val="100000"/>
              <a:buFont typeface="Trebuchet MS" panose="020B0603020202020204" pitchFamily="34" charset="0"/>
              <a:buChar char="-"/>
              <a:defRPr sz="1400" kern="1200">
                <a:solidFill>
                  <a:schemeClr val="tx1"/>
                </a:solidFill>
                <a:latin typeface="+mn-lt"/>
                <a:ea typeface="+mn-ea"/>
                <a:cs typeface="+mn-cs"/>
              </a:defRPr>
            </a:lvl3pPr>
            <a:lvl4pPr marL="792000" indent="-144000" algn="l" defTabSz="1218786" rtl="0" eaLnBrk="1" latinLnBrk="0" hangingPunct="1">
              <a:lnSpc>
                <a:spcPct val="100000"/>
              </a:lnSpc>
              <a:spcBef>
                <a:spcPts val="600"/>
              </a:spcBef>
              <a:spcAft>
                <a:spcPts val="0"/>
              </a:spcAft>
              <a:buClrTx/>
              <a:buFont typeface="Trebuchet MS" panose="020B0603020202020204" pitchFamily="34" charset="0"/>
              <a:buChar char="-"/>
              <a:defRPr sz="1200" kern="1200">
                <a:solidFill>
                  <a:schemeClr val="tx1"/>
                </a:solidFill>
                <a:latin typeface="+mn-lt"/>
                <a:ea typeface="+mn-ea"/>
                <a:cs typeface="+mn-cs"/>
              </a:defRPr>
            </a:lvl4pPr>
            <a:lvl5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400" b="1" kern="1200" cap="all" baseline="0">
                <a:solidFill>
                  <a:schemeClr val="tx1"/>
                </a:solidFill>
                <a:latin typeface="+mn-lt"/>
                <a:ea typeface="+mn-ea"/>
                <a:cs typeface="+mn-cs"/>
              </a:defRPr>
            </a:lvl5pPr>
            <a:lvl6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lang="en-GB" sz="1600" kern="1200" baseline="0" dirty="0" smtClean="0">
                <a:solidFill>
                  <a:schemeClr val="tx1"/>
                </a:solidFill>
                <a:latin typeface="+mn-lt"/>
                <a:ea typeface="+mn-ea"/>
                <a:cs typeface="+mn-cs"/>
              </a:defRPr>
            </a:lvl6pPr>
            <a:lvl7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kern="1200">
                <a:solidFill>
                  <a:schemeClr val="tx1"/>
                </a:solidFill>
                <a:latin typeface="+mn-lt"/>
                <a:ea typeface="+mn-ea"/>
                <a:cs typeface="+mn-cs"/>
              </a:defRPr>
            </a:lvl7pPr>
            <a:lvl8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kern="1200">
                <a:solidFill>
                  <a:schemeClr val="tx1"/>
                </a:solidFill>
                <a:latin typeface="+mn-lt"/>
                <a:ea typeface="+mn-ea"/>
                <a:cs typeface="+mn-cs"/>
              </a:defRPr>
            </a:lvl8pPr>
            <a:lvl9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b="0" kern="1200">
                <a:solidFill>
                  <a:schemeClr val="tx1"/>
                </a:solidFill>
                <a:latin typeface="+mn-lt"/>
                <a:ea typeface="+mn-ea"/>
                <a:cs typeface="+mn-cs"/>
              </a:defRPr>
            </a:lvl9pPr>
          </a:lstStyle>
          <a:p>
            <a:pPr marL="0" indent="0">
              <a:lnSpc>
                <a:spcPct val="150000"/>
              </a:lnSpc>
              <a:buFont typeface="Trebuchet MS" panose="020B0603020202020204" pitchFamily="34" charset="0"/>
              <a:buNone/>
            </a:pPr>
            <a:r>
              <a:rPr lang="nn-NO" sz="1400" b="1" dirty="0"/>
              <a:t>Variert næringsstruktur:</a:t>
            </a:r>
            <a:endParaRPr lang="nn-NO" sz="1200" b="1" dirty="0"/>
          </a:p>
          <a:p>
            <a:r>
              <a:rPr lang="nn-NO" sz="1100" dirty="0"/>
              <a:t>Totalt 1.663 sysselsette med arbeidsstad Høyanger ved utgangen av 2021.</a:t>
            </a:r>
          </a:p>
          <a:p>
            <a:r>
              <a:rPr lang="nn-NO" sz="1100" dirty="0"/>
              <a:t>God variasjon i næringsstruktur, flest tilsette innan industri, bygg og anlegg, akvakultur, landbruk, handel og transport.</a:t>
            </a:r>
          </a:p>
          <a:p>
            <a:r>
              <a:rPr lang="nn-NO" sz="1100" dirty="0"/>
              <a:t>Vekst i arbeidsplassar i privat sektor sidan 2015, nedgang i 2021.</a:t>
            </a:r>
          </a:p>
          <a:p>
            <a:endParaRPr lang="nn-NO" sz="1100" dirty="0"/>
          </a:p>
        </p:txBody>
      </p:sp>
      <p:sp>
        <p:nvSpPr>
          <p:cNvPr id="12" name="Plassholder for innhold 2">
            <a:extLst>
              <a:ext uri="{FF2B5EF4-FFF2-40B4-BE49-F238E27FC236}">
                <a16:creationId xmlns:a16="http://schemas.microsoft.com/office/drawing/2014/main" id="{8A471B2D-C09C-4B8B-875E-06F41A27FF8E}"/>
              </a:ext>
            </a:extLst>
          </p:cNvPr>
          <p:cNvSpPr txBox="1">
            <a:spLocks/>
          </p:cNvSpPr>
          <p:nvPr/>
        </p:nvSpPr>
        <p:spPr bwMode="gray">
          <a:xfrm>
            <a:off x="940747" y="1032141"/>
            <a:ext cx="5121230" cy="365563"/>
          </a:xfrm>
          <a:prstGeom prst="rect">
            <a:avLst/>
          </a:prstGeom>
        </p:spPr>
        <p:txBody>
          <a:bodyPr vert="horz" wrap="square" lIns="0" tIns="0" rIns="0" bIns="0" rtlCol="0" anchor="t">
            <a:normAutofit/>
          </a:bodyPr>
          <a:lstStyle>
            <a:lvl1pPr marL="0" indent="0" algn="l" defTabSz="914400" rtl="0" eaLnBrk="1" latinLnBrk="0" hangingPunct="1">
              <a:lnSpc>
                <a:spcPct val="80000"/>
              </a:lnSpc>
              <a:spcBef>
                <a:spcPts val="1000"/>
              </a:spcBef>
              <a:spcAft>
                <a:spcPts val="0"/>
              </a:spcAft>
              <a:buFont typeface="Arial" panose="020B0604020202020204" pitchFamily="34" charset="0"/>
              <a:buNone/>
              <a:defRPr sz="1800" b="0" kern="1200" cap="all" baseline="0">
                <a:solidFill>
                  <a:schemeClr val="tx1"/>
                </a:solidFill>
                <a:latin typeface="+mn-lt"/>
                <a:ea typeface="+mn-ea"/>
                <a:cs typeface="+mn-cs"/>
              </a:defRPr>
            </a:lvl1pPr>
            <a:lvl2pPr marL="609391"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8786"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817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757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6962"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6355"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574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5141"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nn-NO" b="1" dirty="0"/>
              <a:t>3.2 Sysselsetting og verksemder</a:t>
            </a:r>
          </a:p>
          <a:p>
            <a:endParaRPr lang="nn-NO" sz="1600" dirty="0"/>
          </a:p>
          <a:p>
            <a:endParaRPr lang="nn-NO" sz="1600" dirty="0"/>
          </a:p>
        </p:txBody>
      </p:sp>
      <p:pic>
        <p:nvPicPr>
          <p:cNvPr id="2" name="Bilde 1">
            <a:extLst>
              <a:ext uri="{FF2B5EF4-FFF2-40B4-BE49-F238E27FC236}">
                <a16:creationId xmlns:a16="http://schemas.microsoft.com/office/drawing/2014/main" id="{CBA65A49-D85E-4C13-9EC8-C80B3A4C18D5}"/>
              </a:ext>
            </a:extLst>
          </p:cNvPr>
          <p:cNvPicPr>
            <a:picLocks noChangeAspect="1"/>
          </p:cNvPicPr>
          <p:nvPr/>
        </p:nvPicPr>
        <p:blipFill>
          <a:blip r:embed="rId3"/>
          <a:stretch>
            <a:fillRect/>
          </a:stretch>
        </p:blipFill>
        <p:spPr>
          <a:xfrm>
            <a:off x="212889" y="3148836"/>
            <a:ext cx="3510001" cy="3033048"/>
          </a:xfrm>
          <a:prstGeom prst="rect">
            <a:avLst/>
          </a:prstGeom>
        </p:spPr>
      </p:pic>
      <p:pic>
        <p:nvPicPr>
          <p:cNvPr id="3" name="Bilde 2">
            <a:extLst>
              <a:ext uri="{FF2B5EF4-FFF2-40B4-BE49-F238E27FC236}">
                <a16:creationId xmlns:a16="http://schemas.microsoft.com/office/drawing/2014/main" id="{6A8E42DF-0851-4830-B58D-EE835C6F9134}"/>
              </a:ext>
            </a:extLst>
          </p:cNvPr>
          <p:cNvPicPr>
            <a:picLocks noChangeAspect="1"/>
          </p:cNvPicPr>
          <p:nvPr/>
        </p:nvPicPr>
        <p:blipFill>
          <a:blip r:embed="rId4"/>
          <a:stretch>
            <a:fillRect/>
          </a:stretch>
        </p:blipFill>
        <p:spPr>
          <a:xfrm>
            <a:off x="3951385" y="3224435"/>
            <a:ext cx="1601284" cy="573386"/>
          </a:xfrm>
          <a:prstGeom prst="rect">
            <a:avLst/>
          </a:prstGeom>
        </p:spPr>
      </p:pic>
      <p:pic>
        <p:nvPicPr>
          <p:cNvPr id="4" name="Bilde 3">
            <a:extLst>
              <a:ext uri="{FF2B5EF4-FFF2-40B4-BE49-F238E27FC236}">
                <a16:creationId xmlns:a16="http://schemas.microsoft.com/office/drawing/2014/main" id="{D01208FB-FABD-4876-9C74-3434C4A9F7ED}"/>
              </a:ext>
            </a:extLst>
          </p:cNvPr>
          <p:cNvPicPr>
            <a:picLocks noChangeAspect="1"/>
          </p:cNvPicPr>
          <p:nvPr/>
        </p:nvPicPr>
        <p:blipFill>
          <a:blip r:embed="rId5"/>
          <a:stretch>
            <a:fillRect/>
          </a:stretch>
        </p:blipFill>
        <p:spPr>
          <a:xfrm>
            <a:off x="3951384" y="3955023"/>
            <a:ext cx="1601287" cy="713237"/>
          </a:xfrm>
          <a:prstGeom prst="rect">
            <a:avLst/>
          </a:prstGeom>
        </p:spPr>
      </p:pic>
      <p:pic>
        <p:nvPicPr>
          <p:cNvPr id="5" name="Bilde 4">
            <a:extLst>
              <a:ext uri="{FF2B5EF4-FFF2-40B4-BE49-F238E27FC236}">
                <a16:creationId xmlns:a16="http://schemas.microsoft.com/office/drawing/2014/main" id="{5EB28303-1E14-4906-9D83-C82FAB09FC41}"/>
              </a:ext>
            </a:extLst>
          </p:cNvPr>
          <p:cNvPicPr>
            <a:picLocks noChangeAspect="1"/>
          </p:cNvPicPr>
          <p:nvPr/>
        </p:nvPicPr>
        <p:blipFill>
          <a:blip r:embed="rId6"/>
          <a:stretch>
            <a:fillRect/>
          </a:stretch>
        </p:blipFill>
        <p:spPr>
          <a:xfrm>
            <a:off x="3955777" y="4825462"/>
            <a:ext cx="1613316" cy="1000397"/>
          </a:xfrm>
          <a:prstGeom prst="rect">
            <a:avLst/>
          </a:prstGeom>
        </p:spPr>
      </p:pic>
      <p:pic>
        <p:nvPicPr>
          <p:cNvPr id="6" name="Bilde 5">
            <a:extLst>
              <a:ext uri="{FF2B5EF4-FFF2-40B4-BE49-F238E27FC236}">
                <a16:creationId xmlns:a16="http://schemas.microsoft.com/office/drawing/2014/main" id="{D491F955-0CE0-49CD-8459-58A7D2B0B9CB}"/>
              </a:ext>
            </a:extLst>
          </p:cNvPr>
          <p:cNvPicPr>
            <a:picLocks noChangeAspect="1"/>
          </p:cNvPicPr>
          <p:nvPr/>
        </p:nvPicPr>
        <p:blipFill>
          <a:blip r:embed="rId7"/>
          <a:stretch>
            <a:fillRect/>
          </a:stretch>
        </p:blipFill>
        <p:spPr>
          <a:xfrm>
            <a:off x="6756714" y="3022582"/>
            <a:ext cx="4942908" cy="3285556"/>
          </a:xfrm>
          <a:prstGeom prst="rect">
            <a:avLst/>
          </a:prstGeom>
        </p:spPr>
      </p:pic>
    </p:spTree>
    <p:custDataLst>
      <p:tags r:id="rId1"/>
    </p:custDataLst>
    <p:extLst>
      <p:ext uri="{BB962C8B-B14F-4D97-AF65-F5344CB8AC3E}">
        <p14:creationId xmlns:p14="http://schemas.microsoft.com/office/powerpoint/2010/main" val="350955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2FD631-F751-4665-B773-B4DB80D8F933}"/>
              </a:ext>
            </a:extLst>
          </p:cNvPr>
          <p:cNvSpPr>
            <a:spLocks noGrp="1"/>
          </p:cNvSpPr>
          <p:nvPr>
            <p:ph type="title"/>
          </p:nvPr>
        </p:nvSpPr>
        <p:spPr>
          <a:xfrm>
            <a:off x="838200" y="339524"/>
            <a:ext cx="10515600" cy="713236"/>
          </a:xfrm>
        </p:spPr>
        <p:txBody>
          <a:bodyPr>
            <a:normAutofit/>
          </a:bodyPr>
          <a:lstStyle/>
          <a:p>
            <a:r>
              <a:rPr lang="nb-NO" sz="3600" dirty="0"/>
              <a:t>3. Utviklingstrekk i Høyanger</a:t>
            </a:r>
          </a:p>
        </p:txBody>
      </p:sp>
      <p:sp>
        <p:nvSpPr>
          <p:cNvPr id="3" name="Plassholder for innhold 2">
            <a:extLst>
              <a:ext uri="{FF2B5EF4-FFF2-40B4-BE49-F238E27FC236}">
                <a16:creationId xmlns:a16="http://schemas.microsoft.com/office/drawing/2014/main" id="{ADBA59BE-3BE4-4528-BDE2-148E251C0852}"/>
              </a:ext>
            </a:extLst>
          </p:cNvPr>
          <p:cNvSpPr>
            <a:spLocks noGrp="1"/>
          </p:cNvSpPr>
          <p:nvPr>
            <p:ph sz="half" idx="1"/>
          </p:nvPr>
        </p:nvSpPr>
        <p:spPr>
          <a:xfrm>
            <a:off x="912998" y="1010471"/>
            <a:ext cx="5181600" cy="381542"/>
          </a:xfrm>
        </p:spPr>
        <p:txBody>
          <a:bodyPr>
            <a:normAutofit/>
          </a:bodyPr>
          <a:lstStyle/>
          <a:p>
            <a:pPr marL="0" indent="0">
              <a:buNone/>
            </a:pPr>
            <a:r>
              <a:rPr lang="nn-NO" sz="2000" b="1" dirty="0"/>
              <a:t>3.3 SWOT</a:t>
            </a:r>
          </a:p>
          <a:p>
            <a:pPr marL="0" indent="0">
              <a:buNone/>
            </a:pPr>
            <a:endParaRPr lang="nn-NO" sz="1800" dirty="0"/>
          </a:p>
          <a:p>
            <a:pPr marL="0" indent="0">
              <a:buNone/>
            </a:pPr>
            <a:endParaRPr lang="nn-NO" sz="1800" dirty="0"/>
          </a:p>
        </p:txBody>
      </p:sp>
      <p:grpSp>
        <p:nvGrpSpPr>
          <p:cNvPr id="5" name="Gruppe 4">
            <a:extLst>
              <a:ext uri="{FF2B5EF4-FFF2-40B4-BE49-F238E27FC236}">
                <a16:creationId xmlns:a16="http://schemas.microsoft.com/office/drawing/2014/main" id="{4DE89809-19FF-4620-8FEB-BB3F98B5BBC7}"/>
              </a:ext>
            </a:extLst>
          </p:cNvPr>
          <p:cNvGrpSpPr/>
          <p:nvPr/>
        </p:nvGrpSpPr>
        <p:grpSpPr>
          <a:xfrm>
            <a:off x="986987" y="1583214"/>
            <a:ext cx="10388485" cy="5131337"/>
            <a:chOff x="956383" y="1190839"/>
            <a:chExt cx="10453582" cy="5163492"/>
          </a:xfrm>
        </p:grpSpPr>
        <p:grpSp>
          <p:nvGrpSpPr>
            <p:cNvPr id="6" name="Gruppe 5">
              <a:extLst>
                <a:ext uri="{FF2B5EF4-FFF2-40B4-BE49-F238E27FC236}">
                  <a16:creationId xmlns:a16="http://schemas.microsoft.com/office/drawing/2014/main" id="{BDF4CF92-6774-45B1-B37B-BC7AE67E9DCB}"/>
                </a:ext>
              </a:extLst>
            </p:cNvPr>
            <p:cNvGrpSpPr/>
            <p:nvPr/>
          </p:nvGrpSpPr>
          <p:grpSpPr>
            <a:xfrm>
              <a:off x="956383" y="1190839"/>
              <a:ext cx="10453582" cy="5163492"/>
              <a:chOff x="308213" y="1584857"/>
              <a:chExt cx="8807673" cy="4328495"/>
            </a:xfrm>
          </p:grpSpPr>
          <p:sp>
            <p:nvSpPr>
              <p:cNvPr id="9" name="Rektangel 8">
                <a:extLst>
                  <a:ext uri="{FF2B5EF4-FFF2-40B4-BE49-F238E27FC236}">
                    <a16:creationId xmlns:a16="http://schemas.microsoft.com/office/drawing/2014/main" id="{550E7DD9-3612-47C5-8BD2-34880554D616}"/>
                  </a:ext>
                </a:extLst>
              </p:cNvPr>
              <p:cNvSpPr/>
              <p:nvPr/>
            </p:nvSpPr>
            <p:spPr bwMode="auto">
              <a:xfrm>
                <a:off x="4638601" y="3723037"/>
                <a:ext cx="1075749" cy="476860"/>
              </a:xfrm>
              <a:prstGeom prst="rect">
                <a:avLst/>
              </a:prstGeom>
              <a:no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algn="ctr" defTabSz="908924" fontAlgn="base">
                  <a:spcBef>
                    <a:spcPct val="0"/>
                  </a:spcBef>
                  <a:spcAft>
                    <a:spcPct val="0"/>
                  </a:spcAft>
                </a:pPr>
                <a:r>
                  <a:rPr lang="nn-NO" sz="1588" b="1" dirty="0">
                    <a:solidFill>
                      <a:srgbClr val="104745"/>
                    </a:solidFill>
                  </a:rPr>
                  <a:t>TRUSLAR</a:t>
                </a:r>
                <a:endParaRPr lang="nn-NO" sz="1788" b="1" dirty="0">
                  <a:solidFill>
                    <a:srgbClr val="104745"/>
                  </a:solidFill>
                </a:endParaRPr>
              </a:p>
            </p:txBody>
          </p:sp>
          <p:sp>
            <p:nvSpPr>
              <p:cNvPr id="10" name="Rektangel 9">
                <a:extLst>
                  <a:ext uri="{FF2B5EF4-FFF2-40B4-BE49-F238E27FC236}">
                    <a16:creationId xmlns:a16="http://schemas.microsoft.com/office/drawing/2014/main" id="{1B4CBA35-0533-4A1A-B88A-558A00C130B3}"/>
                  </a:ext>
                </a:extLst>
              </p:cNvPr>
              <p:cNvSpPr/>
              <p:nvPr/>
            </p:nvSpPr>
            <p:spPr bwMode="auto">
              <a:xfrm>
                <a:off x="308213" y="1599988"/>
                <a:ext cx="1014643" cy="476860"/>
              </a:xfrm>
              <a:prstGeom prst="rect">
                <a:avLst/>
              </a:prstGeom>
              <a:no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algn="ctr" defTabSz="908924" fontAlgn="base">
                  <a:spcBef>
                    <a:spcPct val="0"/>
                  </a:spcBef>
                  <a:spcAft>
                    <a:spcPct val="0"/>
                  </a:spcAft>
                </a:pPr>
                <a:r>
                  <a:rPr lang="nn-NO" sz="1588" b="1" dirty="0">
                    <a:solidFill>
                      <a:srgbClr val="104745"/>
                    </a:solidFill>
                    <a:latin typeface="Trebuchet MS" pitchFamily="34" charset="0"/>
                  </a:rPr>
                  <a:t>STYRKAR</a:t>
                </a:r>
                <a:endParaRPr lang="nn-NO" sz="1788" b="1" dirty="0">
                  <a:solidFill>
                    <a:srgbClr val="104745"/>
                  </a:solidFill>
                  <a:latin typeface="Trebuchet MS" pitchFamily="34" charset="0"/>
                </a:endParaRPr>
              </a:p>
            </p:txBody>
          </p:sp>
          <p:sp>
            <p:nvSpPr>
              <p:cNvPr id="11" name="Rektangel 10">
                <a:extLst>
                  <a:ext uri="{FF2B5EF4-FFF2-40B4-BE49-F238E27FC236}">
                    <a16:creationId xmlns:a16="http://schemas.microsoft.com/office/drawing/2014/main" id="{0E67296B-B62C-474F-951A-C2CE97905AB8}"/>
                  </a:ext>
                </a:extLst>
              </p:cNvPr>
              <p:cNvSpPr/>
              <p:nvPr/>
            </p:nvSpPr>
            <p:spPr bwMode="auto">
              <a:xfrm>
                <a:off x="386023" y="3662077"/>
                <a:ext cx="1383932" cy="598779"/>
              </a:xfrm>
              <a:prstGeom prst="rect">
                <a:avLst/>
              </a:prstGeom>
              <a:no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algn="ctr" defTabSz="908924" fontAlgn="base">
                  <a:spcBef>
                    <a:spcPct val="0"/>
                  </a:spcBef>
                  <a:spcAft>
                    <a:spcPct val="0"/>
                  </a:spcAft>
                </a:pPr>
                <a:r>
                  <a:rPr lang="nn-NO" sz="1588" b="1" dirty="0">
                    <a:solidFill>
                      <a:srgbClr val="104745"/>
                    </a:solidFill>
                    <a:latin typeface="Trebuchet MS" pitchFamily="34" charset="0"/>
                  </a:rPr>
                  <a:t>MOGLEGHEITER</a:t>
                </a:r>
                <a:endParaRPr lang="nn-NO" sz="1788" b="1" dirty="0">
                  <a:solidFill>
                    <a:srgbClr val="104745"/>
                  </a:solidFill>
                  <a:latin typeface="Trebuchet MS" pitchFamily="34" charset="0"/>
                </a:endParaRPr>
              </a:p>
            </p:txBody>
          </p:sp>
          <p:sp>
            <p:nvSpPr>
              <p:cNvPr id="12" name="Rektangel 11">
                <a:extLst>
                  <a:ext uri="{FF2B5EF4-FFF2-40B4-BE49-F238E27FC236}">
                    <a16:creationId xmlns:a16="http://schemas.microsoft.com/office/drawing/2014/main" id="{ADBFE3F8-2DE0-412D-9DDF-8A9C37D7ABA7}"/>
                  </a:ext>
                </a:extLst>
              </p:cNvPr>
              <p:cNvSpPr/>
              <p:nvPr/>
            </p:nvSpPr>
            <p:spPr bwMode="auto">
              <a:xfrm>
                <a:off x="4739087" y="1584857"/>
                <a:ext cx="1071356" cy="476860"/>
              </a:xfrm>
              <a:prstGeom prst="rect">
                <a:avLst/>
              </a:prstGeom>
              <a:no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algn="ctr" defTabSz="908924" fontAlgn="base">
                  <a:spcBef>
                    <a:spcPct val="0"/>
                  </a:spcBef>
                  <a:spcAft>
                    <a:spcPct val="0"/>
                  </a:spcAft>
                </a:pPr>
                <a:r>
                  <a:rPr lang="nn-NO" sz="1588" b="1" dirty="0">
                    <a:solidFill>
                      <a:srgbClr val="104745"/>
                    </a:solidFill>
                    <a:latin typeface="Trebuchet MS" pitchFamily="34" charset="0"/>
                  </a:rPr>
                  <a:t>SVAKHEITER</a:t>
                </a:r>
                <a:endParaRPr lang="nn-NO" sz="1788" b="1" dirty="0">
                  <a:solidFill>
                    <a:srgbClr val="104745"/>
                  </a:solidFill>
                  <a:latin typeface="Trebuchet MS" pitchFamily="34" charset="0"/>
                </a:endParaRPr>
              </a:p>
            </p:txBody>
          </p:sp>
          <p:sp>
            <p:nvSpPr>
              <p:cNvPr id="13" name="Plassholder for tekst 4">
                <a:extLst>
                  <a:ext uri="{FF2B5EF4-FFF2-40B4-BE49-F238E27FC236}">
                    <a16:creationId xmlns:a16="http://schemas.microsoft.com/office/drawing/2014/main" id="{38278D48-31BE-4AA0-B323-F4D0C8E4A6E8}"/>
                  </a:ext>
                </a:extLst>
              </p:cNvPr>
              <p:cNvSpPr txBox="1">
                <a:spLocks/>
              </p:cNvSpPr>
              <p:nvPr/>
            </p:nvSpPr>
            <p:spPr>
              <a:xfrm>
                <a:off x="419958" y="2057940"/>
                <a:ext cx="3931921" cy="1768097"/>
              </a:xfrm>
              <a:prstGeom prst="rect">
                <a:avLst/>
              </a:prstGeom>
            </p:spPr>
            <p:txBody>
              <a:bodyPr/>
              <a:lstStyle>
                <a:lvl1pPr algn="l" rtl="0" eaLnBrk="1" fontAlgn="base" hangingPunct="1">
                  <a:spcBef>
                    <a:spcPct val="20000"/>
                  </a:spcBef>
                  <a:spcAft>
                    <a:spcPct val="0"/>
                  </a:spcAft>
                  <a:defRPr>
                    <a:solidFill>
                      <a:srgbClr val="786860"/>
                    </a:solidFill>
                    <a:latin typeface="+mn-lt"/>
                    <a:ea typeface="+mn-ea"/>
                    <a:cs typeface="+mn-cs"/>
                  </a:defRPr>
                </a:lvl1pPr>
                <a:lvl2pPr marL="336550" indent="-334963" algn="l" rtl="0" eaLnBrk="1" fontAlgn="base" hangingPunct="1">
                  <a:spcBef>
                    <a:spcPct val="20000"/>
                  </a:spcBef>
                  <a:spcAft>
                    <a:spcPct val="0"/>
                  </a:spcAft>
                  <a:buChar char="•"/>
                  <a:defRPr>
                    <a:solidFill>
                      <a:srgbClr val="786860"/>
                    </a:solidFill>
                    <a:latin typeface="+mn-lt"/>
                  </a:defRPr>
                </a:lvl2pPr>
                <a:lvl3pPr marL="641350" indent="-303213" algn="l" rtl="0" eaLnBrk="1" fontAlgn="base" hangingPunct="1">
                  <a:spcBef>
                    <a:spcPct val="20000"/>
                  </a:spcBef>
                  <a:spcAft>
                    <a:spcPct val="0"/>
                  </a:spcAft>
                  <a:buFont typeface="Univers HSBCPB Con 520" pitchFamily="34" charset="0"/>
                  <a:buChar char="-"/>
                  <a:defRPr sz="1400">
                    <a:solidFill>
                      <a:srgbClr val="786860"/>
                    </a:solidFill>
                    <a:latin typeface="+mn-lt"/>
                  </a:defRPr>
                </a:lvl3pPr>
                <a:lvl4pPr marL="971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4pPr>
                <a:lvl5pPr marL="13017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marL="170424" indent="-170424">
                  <a:buClr>
                    <a:srgbClr val="104745"/>
                  </a:buClr>
                  <a:buFont typeface="Arial" panose="020B0604020202020204" pitchFamily="34" charset="0"/>
                  <a:buChar char="•"/>
                </a:pPr>
                <a:r>
                  <a:rPr lang="nn-NO" sz="1600" kern="0" dirty="0">
                    <a:solidFill>
                      <a:srgbClr val="404040"/>
                    </a:solidFill>
                  </a:rPr>
                  <a:t>Industriell infrastruktur</a:t>
                </a:r>
              </a:p>
              <a:p>
                <a:pPr marL="170424" indent="-170424">
                  <a:buClr>
                    <a:srgbClr val="104745"/>
                  </a:buClr>
                  <a:buFont typeface="Arial" panose="020B0604020202020204" pitchFamily="34" charset="0"/>
                  <a:buChar char="•"/>
                </a:pPr>
                <a:r>
                  <a:rPr lang="nn-NO" sz="1600" kern="0" dirty="0">
                    <a:solidFill>
                      <a:srgbClr val="404040"/>
                    </a:solidFill>
                  </a:rPr>
                  <a:t>Nærleik til regionsenter og flyplass</a:t>
                </a:r>
              </a:p>
              <a:p>
                <a:pPr marL="170424" indent="-170424">
                  <a:buClr>
                    <a:srgbClr val="104745"/>
                  </a:buClr>
                  <a:buFont typeface="Arial" panose="020B0604020202020204" pitchFamily="34" charset="0"/>
                  <a:buChar char="•"/>
                </a:pPr>
                <a:r>
                  <a:rPr lang="nn-NO" sz="1600" kern="0" dirty="0">
                    <a:solidFill>
                      <a:srgbClr val="404040"/>
                    </a:solidFill>
                  </a:rPr>
                  <a:t>Næringsvennleg og ressurssterk kommune</a:t>
                </a:r>
              </a:p>
              <a:p>
                <a:pPr marL="170424" indent="-170424">
                  <a:buClr>
                    <a:srgbClr val="104745"/>
                  </a:buClr>
                  <a:buFont typeface="Arial" panose="020B0604020202020204" pitchFamily="34" charset="0"/>
                  <a:buChar char="•"/>
                </a:pPr>
                <a:r>
                  <a:rPr lang="nn-NO" sz="1600" kern="0" dirty="0">
                    <a:solidFill>
                      <a:srgbClr val="404040"/>
                    </a:solidFill>
                  </a:rPr>
                  <a:t>Naturgitte fortrinn</a:t>
                </a:r>
              </a:p>
            </p:txBody>
          </p:sp>
          <p:sp>
            <p:nvSpPr>
              <p:cNvPr id="14" name="Plassholder for tekst 4">
                <a:extLst>
                  <a:ext uri="{FF2B5EF4-FFF2-40B4-BE49-F238E27FC236}">
                    <a16:creationId xmlns:a16="http://schemas.microsoft.com/office/drawing/2014/main" id="{005BEFCE-BC39-4186-9DB4-228B1FCA0726}"/>
                  </a:ext>
                </a:extLst>
              </p:cNvPr>
              <p:cNvSpPr txBox="1">
                <a:spLocks/>
              </p:cNvSpPr>
              <p:nvPr/>
            </p:nvSpPr>
            <p:spPr>
              <a:xfrm>
                <a:off x="425148" y="4119885"/>
                <a:ext cx="3916183" cy="1793467"/>
              </a:xfrm>
              <a:prstGeom prst="rect">
                <a:avLst/>
              </a:prstGeom>
            </p:spPr>
            <p:txBody>
              <a:bodyPr/>
              <a:lstStyle>
                <a:lvl1pPr algn="l" rtl="0" eaLnBrk="1" fontAlgn="base" hangingPunct="1">
                  <a:spcBef>
                    <a:spcPct val="20000"/>
                  </a:spcBef>
                  <a:spcAft>
                    <a:spcPct val="0"/>
                  </a:spcAft>
                  <a:defRPr>
                    <a:solidFill>
                      <a:srgbClr val="786860"/>
                    </a:solidFill>
                    <a:latin typeface="+mn-lt"/>
                    <a:ea typeface="+mn-ea"/>
                    <a:cs typeface="+mn-cs"/>
                  </a:defRPr>
                </a:lvl1pPr>
                <a:lvl2pPr marL="336550" indent="-334963" algn="l" rtl="0" eaLnBrk="1" fontAlgn="base" hangingPunct="1">
                  <a:spcBef>
                    <a:spcPct val="20000"/>
                  </a:spcBef>
                  <a:spcAft>
                    <a:spcPct val="0"/>
                  </a:spcAft>
                  <a:buChar char="•"/>
                  <a:defRPr>
                    <a:solidFill>
                      <a:srgbClr val="786860"/>
                    </a:solidFill>
                    <a:latin typeface="+mn-lt"/>
                  </a:defRPr>
                </a:lvl2pPr>
                <a:lvl3pPr marL="641350" indent="-303213" algn="l" rtl="0" eaLnBrk="1" fontAlgn="base" hangingPunct="1">
                  <a:spcBef>
                    <a:spcPct val="20000"/>
                  </a:spcBef>
                  <a:spcAft>
                    <a:spcPct val="0"/>
                  </a:spcAft>
                  <a:buFont typeface="Univers HSBCPB Con 520" pitchFamily="34" charset="0"/>
                  <a:buChar char="-"/>
                  <a:defRPr sz="1400">
                    <a:solidFill>
                      <a:srgbClr val="786860"/>
                    </a:solidFill>
                    <a:latin typeface="+mn-lt"/>
                  </a:defRPr>
                </a:lvl3pPr>
                <a:lvl4pPr marL="971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4pPr>
                <a:lvl5pPr marL="13017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marL="170424" indent="-170424">
                  <a:buClr>
                    <a:srgbClr val="104745"/>
                  </a:buClr>
                  <a:buFont typeface="Arial" panose="020B0604020202020204" pitchFamily="34" charset="0"/>
                  <a:buChar char="•"/>
                </a:pPr>
                <a:r>
                  <a:rPr lang="nn-NO" sz="1600" kern="0" dirty="0">
                    <a:solidFill>
                      <a:srgbClr val="404040"/>
                    </a:solidFill>
                  </a:rPr>
                  <a:t>Attraktive industriareal og energitilgang</a:t>
                </a:r>
              </a:p>
              <a:p>
                <a:pPr marL="170424" indent="-170424">
                  <a:buClr>
                    <a:srgbClr val="104745"/>
                  </a:buClr>
                  <a:buFont typeface="Arial" panose="020B0604020202020204" pitchFamily="34" charset="0"/>
                  <a:buChar char="•"/>
                </a:pPr>
                <a:r>
                  <a:rPr lang="nn-NO" sz="1600" kern="0" dirty="0">
                    <a:solidFill>
                      <a:srgbClr val="404040"/>
                    </a:solidFill>
                  </a:rPr>
                  <a:t>Klyngemiljø, industriell symbiose, sirkulære Høyanger</a:t>
                </a:r>
              </a:p>
              <a:p>
                <a:pPr marL="170424" indent="-170424">
                  <a:buClr>
                    <a:srgbClr val="104745"/>
                  </a:buClr>
                  <a:buFont typeface="Arial" panose="020B0604020202020204" pitchFamily="34" charset="0"/>
                  <a:buChar char="•"/>
                </a:pPr>
                <a:r>
                  <a:rPr lang="nn-NO" sz="1600" kern="0" dirty="0">
                    <a:solidFill>
                      <a:srgbClr val="404040"/>
                    </a:solidFill>
                  </a:rPr>
                  <a:t>Nettverk/samhandling</a:t>
                </a:r>
              </a:p>
              <a:p>
                <a:pPr marL="170424" indent="-170424">
                  <a:buClr>
                    <a:srgbClr val="104745"/>
                  </a:buClr>
                  <a:buFont typeface="Arial" panose="020B0604020202020204" pitchFamily="34" charset="0"/>
                  <a:buChar char="•"/>
                </a:pPr>
                <a:r>
                  <a:rPr lang="nn-NO" sz="1600" kern="0" dirty="0">
                    <a:solidFill>
                      <a:srgbClr val="404040"/>
                    </a:solidFill>
                  </a:rPr>
                  <a:t>Sentrumsutvikling</a:t>
                </a:r>
              </a:p>
              <a:p>
                <a:pPr marL="170424" indent="-170424">
                  <a:buClr>
                    <a:srgbClr val="104745"/>
                  </a:buClr>
                  <a:buFont typeface="Arial" panose="020B0604020202020204" pitchFamily="34" charset="0"/>
                  <a:buChar char="•"/>
                </a:pPr>
                <a:r>
                  <a:rPr lang="nn-NO" sz="1600" kern="0" dirty="0">
                    <a:solidFill>
                      <a:srgbClr val="404040"/>
                    </a:solidFill>
                  </a:rPr>
                  <a:t>Bu og arbeidsmarknadsregion (55 minutt)</a:t>
                </a:r>
              </a:p>
              <a:p>
                <a:pPr marL="170424" indent="-170424">
                  <a:buClr>
                    <a:srgbClr val="104745"/>
                  </a:buClr>
                  <a:buFont typeface="Arial" panose="020B0604020202020204" pitchFamily="34" charset="0"/>
                  <a:buChar char="•"/>
                </a:pPr>
                <a:r>
                  <a:rPr lang="nn-NO" sz="1600" kern="0" dirty="0">
                    <a:solidFill>
                      <a:srgbClr val="404040"/>
                    </a:solidFill>
                  </a:rPr>
                  <a:t>Regionalt og internasjonalt samarbeid</a:t>
                </a:r>
              </a:p>
              <a:p>
                <a:pPr marL="170424" indent="-170424">
                  <a:buClr>
                    <a:srgbClr val="104745"/>
                  </a:buClr>
                  <a:buFont typeface="Arial" panose="020B0604020202020204" pitchFamily="34" charset="0"/>
                  <a:buChar char="•"/>
                </a:pPr>
                <a:endParaRPr lang="nb-NO" sz="1094" kern="0" dirty="0">
                  <a:solidFill>
                    <a:srgbClr val="404040"/>
                  </a:solidFill>
                </a:endParaRPr>
              </a:p>
            </p:txBody>
          </p:sp>
          <p:sp>
            <p:nvSpPr>
              <p:cNvPr id="15" name="Plassholder for tekst 4">
                <a:extLst>
                  <a:ext uri="{FF2B5EF4-FFF2-40B4-BE49-F238E27FC236}">
                    <a16:creationId xmlns:a16="http://schemas.microsoft.com/office/drawing/2014/main" id="{01F63953-4999-4033-AF4B-EB42CBD6601E}"/>
                  </a:ext>
                </a:extLst>
              </p:cNvPr>
              <p:cNvSpPr txBox="1">
                <a:spLocks/>
              </p:cNvSpPr>
              <p:nvPr/>
            </p:nvSpPr>
            <p:spPr>
              <a:xfrm>
                <a:off x="693372" y="3951288"/>
                <a:ext cx="3433151" cy="1684337"/>
              </a:xfrm>
              <a:prstGeom prst="rect">
                <a:avLst/>
              </a:prstGeom>
            </p:spPr>
            <p:txBody>
              <a:bodyPr/>
              <a:lstStyle>
                <a:lvl1pPr algn="l" rtl="0" eaLnBrk="1" fontAlgn="base" hangingPunct="1">
                  <a:spcBef>
                    <a:spcPct val="20000"/>
                  </a:spcBef>
                  <a:spcAft>
                    <a:spcPct val="0"/>
                  </a:spcAft>
                  <a:defRPr>
                    <a:solidFill>
                      <a:srgbClr val="786860"/>
                    </a:solidFill>
                    <a:latin typeface="+mn-lt"/>
                    <a:ea typeface="+mn-ea"/>
                    <a:cs typeface="+mn-cs"/>
                  </a:defRPr>
                </a:lvl1pPr>
                <a:lvl2pPr marL="336550" indent="-334963" algn="l" rtl="0" eaLnBrk="1" fontAlgn="base" hangingPunct="1">
                  <a:spcBef>
                    <a:spcPct val="20000"/>
                  </a:spcBef>
                  <a:spcAft>
                    <a:spcPct val="0"/>
                  </a:spcAft>
                  <a:buChar char="•"/>
                  <a:defRPr>
                    <a:solidFill>
                      <a:srgbClr val="786860"/>
                    </a:solidFill>
                    <a:latin typeface="+mn-lt"/>
                  </a:defRPr>
                </a:lvl2pPr>
                <a:lvl3pPr marL="641350" indent="-303213" algn="l" rtl="0" eaLnBrk="1" fontAlgn="base" hangingPunct="1">
                  <a:spcBef>
                    <a:spcPct val="20000"/>
                  </a:spcBef>
                  <a:spcAft>
                    <a:spcPct val="0"/>
                  </a:spcAft>
                  <a:buFont typeface="Univers HSBCPB Con 520" pitchFamily="34" charset="0"/>
                  <a:buChar char="-"/>
                  <a:defRPr sz="1400">
                    <a:solidFill>
                      <a:srgbClr val="786860"/>
                    </a:solidFill>
                    <a:latin typeface="+mn-lt"/>
                  </a:defRPr>
                </a:lvl3pPr>
                <a:lvl4pPr marL="971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4pPr>
                <a:lvl5pPr marL="13017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a:buFont typeface="Arial" pitchFamily="34" charset="0"/>
                  <a:buChar char="•"/>
                </a:pPr>
                <a:endParaRPr lang="nn-NO" sz="994" kern="0" dirty="0"/>
              </a:p>
              <a:p>
                <a:pPr>
                  <a:buFont typeface="Arial" pitchFamily="34" charset="0"/>
                  <a:buChar char="•"/>
                </a:pPr>
                <a:endParaRPr lang="nn-NO" sz="994" kern="0" dirty="0"/>
              </a:p>
              <a:p>
                <a:pPr>
                  <a:buFont typeface="Arial" pitchFamily="34" charset="0"/>
                  <a:buChar char="•"/>
                </a:pPr>
                <a:endParaRPr lang="nn-NO" sz="994" kern="0" dirty="0"/>
              </a:p>
              <a:p>
                <a:pPr>
                  <a:buFont typeface="Arial" pitchFamily="34" charset="0"/>
                  <a:buChar char="•"/>
                </a:pPr>
                <a:endParaRPr lang="nn-NO" sz="994" kern="0" dirty="0"/>
              </a:p>
              <a:p>
                <a:pPr>
                  <a:buFont typeface="Arial" pitchFamily="34" charset="0"/>
                  <a:buChar char="•"/>
                </a:pPr>
                <a:endParaRPr lang="nn-NO" sz="994" kern="0" dirty="0"/>
              </a:p>
            </p:txBody>
          </p:sp>
          <p:sp>
            <p:nvSpPr>
              <p:cNvPr id="16" name="Plassholder for tekst 4">
                <a:extLst>
                  <a:ext uri="{FF2B5EF4-FFF2-40B4-BE49-F238E27FC236}">
                    <a16:creationId xmlns:a16="http://schemas.microsoft.com/office/drawing/2014/main" id="{4C901987-86DF-4431-9407-CDEE06B8AD80}"/>
                  </a:ext>
                </a:extLst>
              </p:cNvPr>
              <p:cNvSpPr txBox="1">
                <a:spLocks/>
              </p:cNvSpPr>
              <p:nvPr/>
            </p:nvSpPr>
            <p:spPr>
              <a:xfrm>
                <a:off x="4764669" y="4128752"/>
                <a:ext cx="3819162" cy="1684337"/>
              </a:xfrm>
              <a:prstGeom prst="rect">
                <a:avLst/>
              </a:prstGeom>
            </p:spPr>
            <p:txBody>
              <a:bodyPr/>
              <a:lstStyle>
                <a:lvl1pPr algn="l" rtl="0" eaLnBrk="1" fontAlgn="base" hangingPunct="1">
                  <a:spcBef>
                    <a:spcPct val="20000"/>
                  </a:spcBef>
                  <a:spcAft>
                    <a:spcPct val="0"/>
                  </a:spcAft>
                  <a:defRPr>
                    <a:solidFill>
                      <a:srgbClr val="786860"/>
                    </a:solidFill>
                    <a:latin typeface="+mn-lt"/>
                    <a:ea typeface="+mn-ea"/>
                    <a:cs typeface="+mn-cs"/>
                  </a:defRPr>
                </a:lvl1pPr>
                <a:lvl2pPr marL="336550" indent="-334963" algn="l" rtl="0" eaLnBrk="1" fontAlgn="base" hangingPunct="1">
                  <a:spcBef>
                    <a:spcPct val="20000"/>
                  </a:spcBef>
                  <a:spcAft>
                    <a:spcPct val="0"/>
                  </a:spcAft>
                  <a:buChar char="•"/>
                  <a:defRPr>
                    <a:solidFill>
                      <a:srgbClr val="786860"/>
                    </a:solidFill>
                    <a:latin typeface="+mn-lt"/>
                  </a:defRPr>
                </a:lvl2pPr>
                <a:lvl3pPr marL="641350" indent="-303213" algn="l" rtl="0" eaLnBrk="1" fontAlgn="base" hangingPunct="1">
                  <a:spcBef>
                    <a:spcPct val="20000"/>
                  </a:spcBef>
                  <a:spcAft>
                    <a:spcPct val="0"/>
                  </a:spcAft>
                  <a:buFont typeface="Univers HSBCPB Con 520" pitchFamily="34" charset="0"/>
                  <a:buChar char="-"/>
                  <a:defRPr sz="1400">
                    <a:solidFill>
                      <a:srgbClr val="786860"/>
                    </a:solidFill>
                    <a:latin typeface="+mn-lt"/>
                  </a:defRPr>
                </a:lvl3pPr>
                <a:lvl4pPr marL="971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4pPr>
                <a:lvl5pPr marL="13017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marL="170424" indent="-170424">
                  <a:buClr>
                    <a:srgbClr val="104745"/>
                  </a:buClr>
                  <a:buFont typeface="Arial" panose="020B0604020202020204" pitchFamily="34" charset="0"/>
                  <a:buChar char="•"/>
                </a:pPr>
                <a:r>
                  <a:rPr lang="nn-NO" sz="1600" kern="0" dirty="0">
                    <a:solidFill>
                      <a:srgbClr val="404040"/>
                    </a:solidFill>
                  </a:rPr>
                  <a:t>Folketalsutvikling og demografi (rekruttering)</a:t>
                </a:r>
              </a:p>
              <a:p>
                <a:pPr marL="170424" indent="-170424">
                  <a:buClr>
                    <a:srgbClr val="104745"/>
                  </a:buClr>
                  <a:buFont typeface="Arial" panose="020B0604020202020204" pitchFamily="34" charset="0"/>
                  <a:buChar char="•"/>
                </a:pPr>
                <a:r>
                  <a:rPr lang="nn-NO" sz="1600" kern="0" dirty="0">
                    <a:solidFill>
                      <a:srgbClr val="404040"/>
                    </a:solidFill>
                  </a:rPr>
                  <a:t>Ikkje klare å nytte fortrinn (energi)</a:t>
                </a:r>
              </a:p>
              <a:p>
                <a:pPr marL="170424" indent="-170424">
                  <a:buClr>
                    <a:srgbClr val="104745"/>
                  </a:buClr>
                  <a:buFont typeface="Arial" panose="020B0604020202020204" pitchFamily="34" charset="0"/>
                  <a:buChar char="•"/>
                </a:pPr>
                <a:r>
                  <a:rPr lang="nn-NO" sz="1600" kern="0" dirty="0">
                    <a:solidFill>
                      <a:srgbClr val="404040"/>
                    </a:solidFill>
                  </a:rPr>
                  <a:t>Økonomisk løfteevne</a:t>
                </a:r>
              </a:p>
              <a:p>
                <a:pPr marL="170424" indent="-170424">
                  <a:buClr>
                    <a:srgbClr val="104745"/>
                  </a:buClr>
                  <a:buFont typeface="Arial" panose="020B0604020202020204" pitchFamily="34" charset="0"/>
                  <a:buChar char="•"/>
                </a:pPr>
                <a:r>
                  <a:rPr lang="nn-NO" sz="1600" kern="0" dirty="0">
                    <a:solidFill>
                      <a:srgbClr val="404040"/>
                    </a:solidFill>
                  </a:rPr>
                  <a:t>Marknadsmessige endringar/konjunkturar</a:t>
                </a:r>
              </a:p>
              <a:p>
                <a:pPr marL="170424" indent="-170424">
                  <a:buClr>
                    <a:srgbClr val="104745"/>
                  </a:buClr>
                  <a:buFont typeface="Arial" panose="020B0604020202020204" pitchFamily="34" charset="0"/>
                  <a:buChar char="•"/>
                </a:pPr>
                <a:r>
                  <a:rPr lang="nn-NO" sz="1600" kern="0" dirty="0">
                    <a:solidFill>
                      <a:srgbClr val="404040"/>
                    </a:solidFill>
                  </a:rPr>
                  <a:t>Nedlegging av vidaregåande skule</a:t>
                </a:r>
              </a:p>
              <a:p>
                <a:pPr marL="170424" indent="-170424">
                  <a:buClr>
                    <a:srgbClr val="104745"/>
                  </a:buClr>
                  <a:buFont typeface="Arial" panose="020B0604020202020204" pitchFamily="34" charset="0"/>
                  <a:buChar char="•"/>
                </a:pPr>
                <a:endParaRPr lang="nb-NO" sz="1600" kern="0" dirty="0">
                  <a:solidFill>
                    <a:srgbClr val="404040"/>
                  </a:solidFill>
                </a:endParaRPr>
              </a:p>
              <a:p>
                <a:pPr marL="170424" indent="-170424">
                  <a:buClr>
                    <a:srgbClr val="104745"/>
                  </a:buClr>
                  <a:buFont typeface="Arial" panose="020B0604020202020204" pitchFamily="34" charset="0"/>
                  <a:buChar char="•"/>
                </a:pPr>
                <a:endParaRPr lang="nb-NO" sz="1600" kern="0" dirty="0">
                  <a:solidFill>
                    <a:srgbClr val="404040"/>
                  </a:solidFill>
                </a:endParaRPr>
              </a:p>
              <a:p>
                <a:pPr marL="170424" indent="-170424">
                  <a:buClr>
                    <a:srgbClr val="104745"/>
                  </a:buClr>
                  <a:buFont typeface="Wingdings" panose="05000000000000000000" pitchFamily="2" charset="2"/>
                  <a:buChar char="Ø"/>
                </a:pPr>
                <a:endParaRPr lang="nb-NO" sz="1600" kern="0" dirty="0">
                  <a:solidFill>
                    <a:srgbClr val="404040"/>
                  </a:solidFill>
                </a:endParaRPr>
              </a:p>
            </p:txBody>
          </p:sp>
          <p:sp>
            <p:nvSpPr>
              <p:cNvPr id="17" name="Plassholder for tekst 4">
                <a:extLst>
                  <a:ext uri="{FF2B5EF4-FFF2-40B4-BE49-F238E27FC236}">
                    <a16:creationId xmlns:a16="http://schemas.microsoft.com/office/drawing/2014/main" id="{D154E732-4A24-40EA-A2C4-5A8AB878EA76}"/>
                  </a:ext>
                </a:extLst>
              </p:cNvPr>
              <p:cNvSpPr txBox="1">
                <a:spLocks/>
              </p:cNvSpPr>
              <p:nvPr/>
            </p:nvSpPr>
            <p:spPr>
              <a:xfrm>
                <a:off x="4770213" y="2016888"/>
                <a:ext cx="4345673" cy="1494992"/>
              </a:xfrm>
              <a:prstGeom prst="rect">
                <a:avLst/>
              </a:prstGeom>
            </p:spPr>
            <p:txBody>
              <a:bodyPr/>
              <a:lstStyle>
                <a:lvl1pPr algn="l" rtl="0" eaLnBrk="1" fontAlgn="base" hangingPunct="1">
                  <a:spcBef>
                    <a:spcPct val="20000"/>
                  </a:spcBef>
                  <a:spcAft>
                    <a:spcPct val="0"/>
                  </a:spcAft>
                  <a:defRPr>
                    <a:solidFill>
                      <a:srgbClr val="786860"/>
                    </a:solidFill>
                    <a:latin typeface="+mn-lt"/>
                    <a:ea typeface="+mn-ea"/>
                    <a:cs typeface="+mn-cs"/>
                  </a:defRPr>
                </a:lvl1pPr>
                <a:lvl2pPr marL="336550" indent="-334963" algn="l" rtl="0" eaLnBrk="1" fontAlgn="base" hangingPunct="1">
                  <a:spcBef>
                    <a:spcPct val="20000"/>
                  </a:spcBef>
                  <a:spcAft>
                    <a:spcPct val="0"/>
                  </a:spcAft>
                  <a:buChar char="•"/>
                  <a:defRPr>
                    <a:solidFill>
                      <a:srgbClr val="786860"/>
                    </a:solidFill>
                    <a:latin typeface="+mn-lt"/>
                  </a:defRPr>
                </a:lvl2pPr>
                <a:lvl3pPr marL="641350" indent="-303213" algn="l" rtl="0" eaLnBrk="1" fontAlgn="base" hangingPunct="1">
                  <a:spcBef>
                    <a:spcPct val="20000"/>
                  </a:spcBef>
                  <a:spcAft>
                    <a:spcPct val="0"/>
                  </a:spcAft>
                  <a:buFont typeface="Univers HSBCPB Con 520" pitchFamily="34" charset="0"/>
                  <a:buChar char="-"/>
                  <a:defRPr sz="1400">
                    <a:solidFill>
                      <a:srgbClr val="786860"/>
                    </a:solidFill>
                    <a:latin typeface="+mn-lt"/>
                  </a:defRPr>
                </a:lvl3pPr>
                <a:lvl4pPr marL="971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4pPr>
                <a:lvl5pPr marL="13017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marL="170424" indent="-170424">
                  <a:buClr>
                    <a:srgbClr val="104745"/>
                  </a:buClr>
                  <a:buFont typeface="Arial" panose="020B0604020202020204" pitchFamily="34" charset="0"/>
                  <a:buChar char="•"/>
                </a:pPr>
                <a:r>
                  <a:rPr lang="nn-NO" sz="1600" kern="0" dirty="0">
                    <a:solidFill>
                      <a:srgbClr val="404040"/>
                    </a:solidFill>
                  </a:rPr>
                  <a:t>Manglande klynge miljø (</a:t>
                </a:r>
                <a:r>
                  <a:rPr lang="nn-NO" sz="1600" kern="0" dirty="0" err="1">
                    <a:solidFill>
                      <a:srgbClr val="404040"/>
                    </a:solidFill>
                  </a:rPr>
                  <a:t>cluster</a:t>
                </a:r>
                <a:r>
                  <a:rPr lang="nn-NO" sz="1600" kern="0" dirty="0">
                    <a:solidFill>
                      <a:srgbClr val="404040"/>
                    </a:solidFill>
                  </a:rPr>
                  <a:t>)</a:t>
                </a:r>
              </a:p>
              <a:p>
                <a:pPr marL="170424" indent="-170424">
                  <a:buClr>
                    <a:srgbClr val="104745"/>
                  </a:buClr>
                  <a:buFont typeface="Arial" panose="020B0604020202020204" pitchFamily="34" charset="0"/>
                  <a:buChar char="•"/>
                </a:pPr>
                <a:r>
                  <a:rPr lang="nn-NO" sz="1600" kern="0" dirty="0">
                    <a:solidFill>
                      <a:srgbClr val="404040"/>
                    </a:solidFill>
                  </a:rPr>
                  <a:t>Infrastruktur kommunikasjon</a:t>
                </a:r>
              </a:p>
              <a:p>
                <a:pPr marL="170424" indent="-170424">
                  <a:buClr>
                    <a:srgbClr val="104745"/>
                  </a:buClr>
                  <a:buFont typeface="Arial" panose="020B0604020202020204" pitchFamily="34" charset="0"/>
                  <a:buChar char="•"/>
                </a:pPr>
                <a:r>
                  <a:rPr lang="nn-NO" sz="1600" kern="0" dirty="0">
                    <a:solidFill>
                      <a:srgbClr val="404040"/>
                    </a:solidFill>
                  </a:rPr>
                  <a:t>Demografi og samfunnsutvikling</a:t>
                </a:r>
              </a:p>
              <a:p>
                <a:pPr marL="170424" indent="-170424">
                  <a:buClr>
                    <a:srgbClr val="104745"/>
                  </a:buClr>
                  <a:buFont typeface="Arial" panose="020B0604020202020204" pitchFamily="34" charset="0"/>
                  <a:buChar char="•"/>
                </a:pPr>
                <a:r>
                  <a:rPr lang="nn-NO" sz="1600" kern="0" dirty="0">
                    <a:solidFill>
                      <a:srgbClr val="404040"/>
                    </a:solidFill>
                  </a:rPr>
                  <a:t>Infrastruktur kraft/straum</a:t>
                </a:r>
              </a:p>
              <a:p>
                <a:pPr marL="170424" indent="-170424">
                  <a:buClr>
                    <a:srgbClr val="104745"/>
                  </a:buClr>
                  <a:buFont typeface="Arial" panose="020B0604020202020204" pitchFamily="34" charset="0"/>
                  <a:buChar char="•"/>
                </a:pPr>
                <a:r>
                  <a:rPr lang="nn-NO" sz="1600" kern="0" dirty="0">
                    <a:solidFill>
                      <a:srgbClr val="404040"/>
                    </a:solidFill>
                  </a:rPr>
                  <a:t>Bustadtilgang</a:t>
                </a:r>
              </a:p>
              <a:p>
                <a:pPr marL="170424" indent="-170424">
                  <a:buClr>
                    <a:srgbClr val="104745"/>
                  </a:buClr>
                  <a:buFont typeface="Arial" panose="020B0604020202020204" pitchFamily="34" charset="0"/>
                  <a:buChar char="•"/>
                </a:pPr>
                <a:r>
                  <a:rPr lang="nn-NO" sz="1600" kern="0" dirty="0">
                    <a:solidFill>
                      <a:srgbClr val="404040"/>
                    </a:solidFill>
                  </a:rPr>
                  <a:t>Sosiale møteplassar</a:t>
                </a:r>
              </a:p>
              <a:p>
                <a:pPr marL="170424" indent="-170424">
                  <a:buClr>
                    <a:srgbClr val="104745"/>
                  </a:buClr>
                  <a:buFont typeface="Arial" panose="020B0604020202020204" pitchFamily="34" charset="0"/>
                  <a:buChar char="•"/>
                </a:pPr>
                <a:endParaRPr lang="nn-NO" sz="1094" kern="0" dirty="0">
                  <a:solidFill>
                    <a:srgbClr val="404040"/>
                  </a:solidFill>
                </a:endParaRPr>
              </a:p>
            </p:txBody>
          </p:sp>
        </p:grpSp>
        <p:cxnSp>
          <p:nvCxnSpPr>
            <p:cNvPr id="7" name="Rett linje 6">
              <a:extLst>
                <a:ext uri="{FF2B5EF4-FFF2-40B4-BE49-F238E27FC236}">
                  <a16:creationId xmlns:a16="http://schemas.microsoft.com/office/drawing/2014/main" id="{C1C25223-28CA-4519-B678-8B5BB3AABB69}"/>
                </a:ext>
              </a:extLst>
            </p:cNvPr>
            <p:cNvCxnSpPr>
              <a:cxnSpLocks/>
            </p:cNvCxnSpPr>
            <p:nvPr/>
          </p:nvCxnSpPr>
          <p:spPr bwMode="auto">
            <a:xfrm>
              <a:off x="5925849" y="1368120"/>
              <a:ext cx="0" cy="4498012"/>
            </a:xfrm>
            <a:prstGeom prst="line">
              <a:avLst/>
            </a:prstGeom>
            <a:ln w="28575">
              <a:solidFill>
                <a:srgbClr val="104745"/>
              </a:solidFill>
              <a:headEnd type="none" w="med" len="med"/>
              <a:tailEnd type="none" w="lg" len="med"/>
            </a:ln>
          </p:spPr>
          <p:style>
            <a:lnRef idx="1">
              <a:schemeClr val="accent3"/>
            </a:lnRef>
            <a:fillRef idx="0">
              <a:schemeClr val="accent3"/>
            </a:fillRef>
            <a:effectRef idx="0">
              <a:schemeClr val="accent3"/>
            </a:effectRef>
            <a:fontRef idx="minor">
              <a:schemeClr val="tx1"/>
            </a:fontRef>
          </p:style>
        </p:cxnSp>
        <p:cxnSp>
          <p:nvCxnSpPr>
            <p:cNvPr id="8" name="Rett linje 7">
              <a:extLst>
                <a:ext uri="{FF2B5EF4-FFF2-40B4-BE49-F238E27FC236}">
                  <a16:creationId xmlns:a16="http://schemas.microsoft.com/office/drawing/2014/main" id="{A71141AB-2D36-4A71-8F48-38CA3E871239}"/>
                </a:ext>
              </a:extLst>
            </p:cNvPr>
            <p:cNvCxnSpPr>
              <a:cxnSpLocks/>
            </p:cNvCxnSpPr>
            <p:nvPr/>
          </p:nvCxnSpPr>
          <p:spPr bwMode="auto">
            <a:xfrm>
              <a:off x="956383" y="3714946"/>
              <a:ext cx="9941772" cy="0"/>
            </a:xfrm>
            <a:prstGeom prst="line">
              <a:avLst/>
            </a:prstGeom>
            <a:ln w="28575">
              <a:solidFill>
                <a:srgbClr val="104745"/>
              </a:solidFill>
              <a:headEnd type="none" w="med" len="med"/>
              <a:tailEnd type="none" w="lg" len="med"/>
            </a:ln>
          </p:spPr>
          <p:style>
            <a:lnRef idx="1">
              <a:schemeClr val="accent3"/>
            </a:lnRef>
            <a:fillRef idx="0">
              <a:schemeClr val="accent3"/>
            </a:fillRef>
            <a:effectRef idx="0">
              <a:schemeClr val="accent3"/>
            </a:effectRef>
            <a:fontRef idx="minor">
              <a:schemeClr val="tx1"/>
            </a:fontRef>
          </p:style>
        </p:cxnSp>
      </p:grpSp>
      <p:sp>
        <p:nvSpPr>
          <p:cNvPr id="4" name="TekstSylinder 3">
            <a:extLst>
              <a:ext uri="{FF2B5EF4-FFF2-40B4-BE49-F238E27FC236}">
                <a16:creationId xmlns:a16="http://schemas.microsoft.com/office/drawing/2014/main" id="{A2508DE8-7CDA-4227-9EBE-17FCC9C7B575}"/>
              </a:ext>
            </a:extLst>
          </p:cNvPr>
          <p:cNvSpPr txBox="1"/>
          <p:nvPr/>
        </p:nvSpPr>
        <p:spPr>
          <a:xfrm>
            <a:off x="8900159" y="243840"/>
            <a:ext cx="2203269" cy="2308324"/>
          </a:xfrm>
          <a:prstGeom prst="rect">
            <a:avLst/>
          </a:prstGeom>
          <a:noFill/>
        </p:spPr>
        <p:txBody>
          <a:bodyPr wrap="square" rtlCol="0">
            <a:spAutoFit/>
          </a:bodyPr>
          <a:lstStyle/>
          <a:p>
            <a:r>
              <a:rPr lang="nb-NO" i="1" dirty="0">
                <a:solidFill>
                  <a:srgbClr val="FF0000"/>
                </a:solidFill>
              </a:rPr>
              <a:t>Må bli </a:t>
            </a:r>
            <a:r>
              <a:rPr lang="nb-NO" i="1" dirty="0" err="1">
                <a:solidFill>
                  <a:srgbClr val="FF0000"/>
                </a:solidFill>
              </a:rPr>
              <a:t>meir</a:t>
            </a:r>
            <a:r>
              <a:rPr lang="nb-NO" i="1" dirty="0">
                <a:solidFill>
                  <a:srgbClr val="FF0000"/>
                </a:solidFill>
              </a:rPr>
              <a:t> konkrete og spissa. </a:t>
            </a:r>
            <a:r>
              <a:rPr lang="nb-NO" i="1" dirty="0">
                <a:solidFill>
                  <a:srgbClr val="00B050"/>
                </a:solidFill>
              </a:rPr>
              <a:t>Eigen prosess på </a:t>
            </a:r>
            <a:r>
              <a:rPr lang="nb-NO" i="1" dirty="0" err="1">
                <a:solidFill>
                  <a:srgbClr val="00B050"/>
                </a:solidFill>
              </a:rPr>
              <a:t>Swot.Manglande</a:t>
            </a:r>
            <a:r>
              <a:rPr lang="nb-NO" i="1" dirty="0">
                <a:solidFill>
                  <a:srgbClr val="00B050"/>
                </a:solidFill>
              </a:rPr>
              <a:t> verktøy/</a:t>
            </a:r>
            <a:r>
              <a:rPr lang="nb-NO" i="1" dirty="0" err="1">
                <a:solidFill>
                  <a:srgbClr val="00B050"/>
                </a:solidFill>
              </a:rPr>
              <a:t>manglande</a:t>
            </a:r>
            <a:r>
              <a:rPr lang="nb-NO" i="1" dirty="0">
                <a:solidFill>
                  <a:srgbClr val="00B050"/>
                </a:solidFill>
              </a:rPr>
              <a:t> løfteevne i virkemiddelapparatet.</a:t>
            </a:r>
          </a:p>
        </p:txBody>
      </p:sp>
      <mc:AlternateContent xmlns:mc="http://schemas.openxmlformats.org/markup-compatibility/2006" xmlns:pslz="http://schemas.microsoft.com/office/powerpoint/2016/slidezoom">
        <mc:Choice Requires="pslz">
          <p:graphicFrame>
            <p:nvGraphicFramePr>
              <p:cNvPr id="19" name="Lysbildezoom 18">
                <a:extLst>
                  <a:ext uri="{FF2B5EF4-FFF2-40B4-BE49-F238E27FC236}">
                    <a16:creationId xmlns:a16="http://schemas.microsoft.com/office/drawing/2014/main" id="{44BEA527-B65C-EB4B-9F2A-F310460F4192}"/>
                  </a:ext>
                </a:extLst>
              </p:cNvPr>
              <p:cNvGraphicFramePr>
                <a:graphicFrameLocks noChangeAspect="1"/>
              </p:cNvGraphicFramePr>
              <p:nvPr>
                <p:extLst>
                  <p:ext uri="{D42A27DB-BD31-4B8C-83A1-F6EECF244321}">
                    <p14:modId xmlns:p14="http://schemas.microsoft.com/office/powerpoint/2010/main" val="2840618566"/>
                  </p:ext>
                </p:extLst>
              </p:nvPr>
            </p:nvGraphicFramePr>
            <p:xfrm>
              <a:off x="1635760" y="5970270"/>
              <a:ext cx="3048000" cy="1714500"/>
            </p:xfrm>
            <a:graphic>
              <a:graphicData uri="http://schemas.microsoft.com/office/powerpoint/2016/slidezoom">
                <pslz:sldZm>
                  <pslz:sldZmObj sldId="274" cId="3564801713">
                    <pslz:zmPr id="{0813B833-CDBE-4D55-A883-98D4AD551DEA}"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9" name="Lysbildezoom 18">
                <a:extLst>
                  <a:ext uri="{FF2B5EF4-FFF2-40B4-BE49-F238E27FC236}">
                    <a16:creationId xmlns:a16="http://schemas.microsoft.com/office/drawing/2014/main" id="{44BEA527-B65C-EB4B-9F2A-F310460F4192}"/>
                  </a:ext>
                </a:extLst>
              </p:cNvPr>
              <p:cNvPicPr>
                <a:picLocks noGrp="1" noRot="1" noChangeAspect="1" noMove="1" noResize="1" noEditPoints="1" noAdjustHandles="1" noChangeArrowheads="1" noChangeShapeType="1"/>
              </p:cNvPicPr>
              <p:nvPr/>
            </p:nvPicPr>
            <p:blipFill>
              <a:blip r:embed="rId3"/>
              <a:stretch>
                <a:fillRect/>
              </a:stretch>
            </p:blipFill>
            <p:spPr>
              <a:xfrm>
                <a:off x="1635760" y="597027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564801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2626</TotalTime>
  <Words>3424</Words>
  <Application>Microsoft Office PowerPoint</Application>
  <PresentationFormat>Widescreen</PresentationFormat>
  <Paragraphs>272</Paragraphs>
  <Slides>15</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15</vt:i4>
      </vt:variant>
    </vt:vector>
  </HeadingPairs>
  <TitlesOfParts>
    <vt:vector size="21" baseType="lpstr">
      <vt:lpstr>Arial</vt:lpstr>
      <vt:lpstr>Calibri</vt:lpstr>
      <vt:lpstr>Calibri Light</vt:lpstr>
      <vt:lpstr>Trebuchet MS</vt:lpstr>
      <vt:lpstr>Wingdings</vt:lpstr>
      <vt:lpstr>Office-tema</vt:lpstr>
      <vt:lpstr>Strategisk næringsplan 2022-2025</vt:lpstr>
      <vt:lpstr>Innhald</vt:lpstr>
      <vt:lpstr>1. Om strategisk næringsplan</vt:lpstr>
      <vt:lpstr>1. Om strategisk næringsplan</vt:lpstr>
      <vt:lpstr>2. Organisering av planarbeidet</vt:lpstr>
      <vt:lpstr>3. Utviklingstrekk i Høyanger</vt:lpstr>
      <vt:lpstr>3. Utviklingstrekk i Høyanger</vt:lpstr>
      <vt:lpstr>3. Utviklingstrekk i Høyanger</vt:lpstr>
      <vt:lpstr>3. Utviklingstrekk i Høyanger</vt:lpstr>
      <vt:lpstr>4. Mål og prioriterte satsingsområde</vt:lpstr>
      <vt:lpstr>5. Satsingsområde og strategiar</vt:lpstr>
      <vt:lpstr>5. Satsingsområde og strategiar</vt:lpstr>
      <vt:lpstr>5. Satsingsområde og strategiar</vt:lpstr>
      <vt:lpstr>5. Satsingsområde og strategiar</vt:lpstr>
      <vt:lpstr>5. Satsingsområde og strategiar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Strategisk næringsplan 2022-2025</dc:title>
  <dc:creator>Harald Husabø</dc:creator>
  <cp:lastModifiedBy>Ingrid Heggø</cp:lastModifiedBy>
  <cp:revision>114</cp:revision>
  <dcterms:created xsi:type="dcterms:W3CDTF">2022-05-22T17:46:30Z</dcterms:created>
  <dcterms:modified xsi:type="dcterms:W3CDTF">2024-08-28T10:32:56Z</dcterms:modified>
</cp:coreProperties>
</file>