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6" r:id="rId5"/>
    <p:sldId id="277" r:id="rId6"/>
    <p:sldId id="262" r:id="rId7"/>
    <p:sldId id="263" r:id="rId8"/>
    <p:sldId id="271" r:id="rId9"/>
    <p:sldId id="272" r:id="rId10"/>
    <p:sldId id="273" r:id="rId11"/>
  </p:sldIdLst>
  <p:sldSz cx="12192000" cy="6858000"/>
  <p:notesSz cx="6799263" cy="99298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4" autoAdjust="0"/>
    <p:restoredTop sz="94660"/>
  </p:normalViewPr>
  <p:slideViewPr>
    <p:cSldViewPr snapToGrid="0">
      <p:cViewPr varScale="1">
        <p:scale>
          <a:sx n="124" d="100"/>
          <a:sy n="124" d="100"/>
        </p:scale>
        <p:origin x="3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EE2D373-4782-471C-B8D5-D33F02D9D80E}" type="datetimeFigureOut">
              <a:rPr lang="nb-NO" smtClean="0"/>
              <a:t>10.08.2023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redigere tittelstil</a:t>
            </a:r>
          </a:p>
        </p:txBody>
      </p:sp>
      <p:sp>
        <p:nvSpPr>
          <p:cNvPr id="3" name="Plassholder for loddrett tekst 2"/>
          <p:cNvSpPr>
            <a:spLocks noGrp="1"/>
          </p:cNvSpPr>
          <p:nvPr>
            <p:ph type="body" orient="vert" idx="1" hasCustomPrompt="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EE2D373-4782-471C-B8D5-D33F02D9D80E}" type="datetimeFigureOut">
              <a:rPr lang="nb-NO" smtClean="0"/>
              <a:t>10.08.2023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hasCustomPrompt="1"/>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hasCustomPrompt="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EE2D373-4782-471C-B8D5-D33F02D9D80E}" type="datetimeFigureOut">
              <a:rPr lang="nb-NO" smtClean="0"/>
              <a:t>10.08.2023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redigere tittelstil</a:t>
            </a:r>
          </a:p>
        </p:txBody>
      </p:sp>
      <p:sp>
        <p:nvSpPr>
          <p:cNvPr id="3" name="Plassholder for innhold 2"/>
          <p:cNvSpPr>
            <a:spLocks noGrp="1"/>
          </p:cNvSpPr>
          <p:nvPr>
            <p:ph idx="1" hasCustomPrompt="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EE2D373-4782-471C-B8D5-D33F02D9D80E}" type="datetimeFigureOut">
              <a:rPr lang="nb-NO" smtClean="0"/>
              <a:t>10.08.2023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EE2D373-4782-471C-B8D5-D33F02D9D80E}" type="datetimeFigureOut">
              <a:rPr lang="nb-NO" smtClean="0"/>
              <a:t>10.08.2023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redigere tittelstil</a:t>
            </a:r>
          </a:p>
        </p:txBody>
      </p:sp>
      <p:sp>
        <p:nvSpPr>
          <p:cNvPr id="3" name="Plassholder for innhold 2"/>
          <p:cNvSpPr>
            <a:spLocks noGrp="1"/>
          </p:cNvSpPr>
          <p:nvPr>
            <p:ph sz="half" idx="1" hasCustomPrompt="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2EE2D373-4782-471C-B8D5-D33F02D9D80E}" type="datetimeFigureOut">
              <a:rPr lang="nb-NO" smtClean="0"/>
              <a:t>10.08.2023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EE2D373-4782-471C-B8D5-D33F02D9D80E}" type="datetimeFigureOut">
              <a:rPr lang="nb-NO" smtClean="0"/>
              <a:t>10.08.2023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EE2D373-4782-471C-B8D5-D33F02D9D80E}" type="datetimeFigureOut">
              <a:rPr lang="nb-NO" smtClean="0"/>
              <a:t>10.08.2023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EE2D373-4782-471C-B8D5-D33F02D9D80E}" type="datetimeFigureOut">
              <a:rPr lang="nb-NO" smtClean="0"/>
              <a:t>10.08.2023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EE2D373-4782-471C-B8D5-D33F02D9D80E}" type="datetimeFigureOut">
              <a:rPr lang="nb-NO" smtClean="0"/>
              <a:t>10.08.2023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EE2D373-4782-471C-B8D5-D33F02D9D80E}" type="datetimeFigureOut">
              <a:rPr lang="nb-NO" smtClean="0"/>
              <a:t>10.08.2023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E6C822D-B4A5-466A-91AF-5782A1E4EAA5}"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2D373-4782-471C-B8D5-D33F02D9D80E}" type="datetimeFigureOut">
              <a:rPr lang="nb-NO" smtClean="0"/>
              <a:t>10.08.2023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C822D-B4A5-466A-91AF-5782A1E4EAA5}"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Freeform: Shape 36"/>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 name="Freeform: Shape 38"/>
          <p:cNvSpPr>
            <a:spLocks noGrp="1" noRot="1" noChangeAspect="1" noMove="1" noResize="1" noEditPoints="1" noAdjustHandles="1" noChangeArrowheads="1" noChangeShapeType="1" noTextEdit="1"/>
          </p:cNvSpPr>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ctrTitle"/>
          </p:nvPr>
        </p:nvSpPr>
        <p:spPr>
          <a:xfrm>
            <a:off x="1595565" y="2372312"/>
            <a:ext cx="9144000" cy="2764028"/>
          </a:xfrm>
        </p:spPr>
        <p:txBody>
          <a:bodyPr anchor="ctr">
            <a:normAutofit/>
          </a:bodyPr>
          <a:lstStyle/>
          <a:p>
            <a:r>
              <a:rPr lang="nb-NO" sz="6600" dirty="0"/>
              <a:t>Strategi og handlingsplan 2022-2025</a:t>
            </a:r>
          </a:p>
        </p:txBody>
      </p:sp>
      <p:sp>
        <p:nvSpPr>
          <p:cNvPr id="41" name="Rectangle 40"/>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e 3"/>
          <p:cNvPicPr>
            <a:picLocks noChangeAspect="1"/>
          </p:cNvPicPr>
          <p:nvPr/>
        </p:nvPicPr>
        <p:blipFill>
          <a:blip r:embed="rId2"/>
          <a:stretch>
            <a:fillRect/>
          </a:stretch>
        </p:blipFill>
        <p:spPr>
          <a:xfrm>
            <a:off x="3856383" y="887839"/>
            <a:ext cx="3633746" cy="12174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39524"/>
            <a:ext cx="10515600" cy="713236"/>
          </a:xfrm>
        </p:spPr>
        <p:txBody>
          <a:bodyPr>
            <a:normAutofit/>
          </a:bodyPr>
          <a:lstStyle/>
          <a:p>
            <a:r>
              <a:rPr lang="nn-NO" sz="3600"/>
              <a:t>5. Satsingsområde og strategiar</a:t>
            </a:r>
          </a:p>
        </p:txBody>
      </p:sp>
      <p:sp>
        <p:nvSpPr>
          <p:cNvPr id="3" name="Plassholder for innhold 2"/>
          <p:cNvSpPr>
            <a:spLocks noGrp="1"/>
          </p:cNvSpPr>
          <p:nvPr>
            <p:ph sz="half" idx="1"/>
          </p:nvPr>
        </p:nvSpPr>
        <p:spPr>
          <a:xfrm>
            <a:off x="838200" y="1346358"/>
            <a:ext cx="5196840" cy="4802193"/>
          </a:xfrm>
        </p:spPr>
        <p:txBody>
          <a:bodyPr>
            <a:normAutofit lnSpcReduction="10000"/>
          </a:bodyPr>
          <a:lstStyle/>
          <a:p>
            <a:pPr marL="0" indent="0">
              <a:buNone/>
            </a:pPr>
            <a:r>
              <a:rPr lang="nn-NO" sz="1600" b="1" dirty="0"/>
              <a:t>5.3 Innovasjon og entreprenørskap</a:t>
            </a:r>
          </a:p>
          <a:p>
            <a:pPr marL="0" indent="0">
              <a:buNone/>
            </a:pPr>
            <a:r>
              <a:rPr lang="nn-NO" sz="1400" b="1" dirty="0"/>
              <a:t>Status</a:t>
            </a:r>
          </a:p>
          <a:p>
            <a:pPr marL="0" indent="0">
              <a:buNone/>
            </a:pPr>
            <a:r>
              <a:rPr lang="nn-NO" sz="1200" dirty="0"/>
              <a:t>Høyanger er eit industrisamfunn med Hydro som hjørnesteinsbedrift og har ikkje ein sterkt utvikla entreprenørskapskultur. Ein ønskjer å utvikle fleire bedrifter som leverandørar inn mot industrien og i andre bransjar. </a:t>
            </a:r>
          </a:p>
          <a:p>
            <a:pPr marL="0" indent="0">
              <a:buNone/>
            </a:pPr>
            <a:r>
              <a:rPr lang="nn-NO" sz="1200" dirty="0"/>
              <a:t>Næringslivet har evna å utvikle seg og omstille seg med skiftande konjunkturar. Det er likevel eit mål å auke innovasjonstakta i eksisterande næringsliv for å skape vekst, samtidig som ein legg til rette for fleire nyetableringar og gründerar. Dette gjennom for eksempel å etablere nye arenaer, kontorfellesskap, næringspark, fellesmiljø som er attraktive for bedrifter og personar å vere ein del av. Målet er at slike arenaer skal skape koplingar mellom bedrifter/personar og gi nye moglegheiter for vekst og knoppskyting.</a:t>
            </a:r>
          </a:p>
          <a:p>
            <a:pPr marL="0" indent="0">
              <a:buNone/>
            </a:pPr>
            <a:r>
              <a:rPr lang="nn-NO" sz="1200" dirty="0"/>
              <a:t>Arbeidet med å utvikle kulturen må starte blant ungdommen og motivere til ungt entreprenørskap i skulen. Gi elevane moglegheitene til å utvikle eigne idear, lære og sjå kva moglegheiter som eksisterer i Høyanger. Her er den vidaregåande skulen ein viktig aktør og at ein skapar god samhandling mellom skulen og næringslivet på prosjekt.</a:t>
            </a:r>
          </a:p>
          <a:p>
            <a:pPr marL="0" indent="0">
              <a:buNone/>
            </a:pPr>
            <a:r>
              <a:rPr lang="nn-NO" sz="1200" dirty="0">
                <a:effectLst/>
                <a:latin typeface="Calibri" panose="020F0502020204030204" pitchFamily="34" charset="0"/>
                <a:ea typeface="Calibri" panose="020F0502020204030204" pitchFamily="34" charset="0"/>
                <a:cs typeface="Calibri" panose="020F0502020204030204" pitchFamily="34" charset="0"/>
              </a:rPr>
              <a:t>Med mange nye </a:t>
            </a:r>
            <a:r>
              <a:rPr lang="nn-NO" sz="1200" dirty="0" err="1">
                <a:effectLst/>
                <a:latin typeface="Calibri" panose="020F0502020204030204" pitchFamily="34" charset="0"/>
                <a:ea typeface="Calibri" panose="020F0502020204030204" pitchFamily="34" charset="0"/>
                <a:cs typeface="Calibri" panose="020F0502020204030204" pitchFamily="34" charset="0"/>
              </a:rPr>
              <a:t>arbeidsplasser</a:t>
            </a:r>
            <a:r>
              <a:rPr lang="nn-NO" sz="1200" dirty="0">
                <a:effectLst/>
                <a:latin typeface="Calibri" panose="020F0502020204030204" pitchFamily="34" charset="0"/>
                <a:ea typeface="Calibri" panose="020F0502020204030204" pitchFamily="34" charset="0"/>
                <a:cs typeface="Calibri" panose="020F0502020204030204" pitchFamily="34" charset="0"/>
              </a:rPr>
              <a:t> vil rekruttering bli ei utfordring . </a:t>
            </a:r>
            <a:r>
              <a:rPr lang="nn-NO" sz="1200" dirty="0" err="1">
                <a:effectLst/>
                <a:latin typeface="Calibri" panose="020F0502020204030204" pitchFamily="34" charset="0"/>
                <a:ea typeface="Calibri" panose="020F0502020204030204" pitchFamily="34" charset="0"/>
                <a:cs typeface="Calibri" panose="020F0502020204030204" pitchFamily="34" charset="0"/>
              </a:rPr>
              <a:t>Kompetansehevende</a:t>
            </a:r>
            <a:r>
              <a:rPr lang="nn-NO" sz="1200" dirty="0">
                <a:effectLst/>
                <a:latin typeface="Calibri" panose="020F0502020204030204" pitchFamily="34" charset="0"/>
                <a:ea typeface="Calibri" panose="020F0502020204030204" pitchFamily="34" charset="0"/>
                <a:cs typeface="Calibri" panose="020F0502020204030204" pitchFamily="34" charset="0"/>
              </a:rPr>
              <a:t> tiltak for tilsette , for å kunne ta i bruk ny teknologi, legge til rette for å kunne ta </a:t>
            </a:r>
            <a:r>
              <a:rPr lang="nn-NO" sz="1200" dirty="0" err="1">
                <a:effectLst/>
                <a:latin typeface="Calibri" panose="020F0502020204030204" pitchFamily="34" charset="0"/>
                <a:ea typeface="Calibri" panose="020F0502020204030204" pitchFamily="34" charset="0"/>
                <a:cs typeface="Calibri" panose="020F0502020204030204" pitchFamily="34" charset="0"/>
              </a:rPr>
              <a:t>videreutdanning</a:t>
            </a:r>
            <a:r>
              <a:rPr lang="nn-NO" sz="1200" dirty="0">
                <a:effectLst/>
                <a:latin typeface="Calibri" panose="020F0502020204030204" pitchFamily="34" charset="0"/>
                <a:ea typeface="Calibri" panose="020F0502020204030204" pitchFamily="34" charset="0"/>
                <a:cs typeface="Calibri" panose="020F0502020204030204" pitchFamily="34" charset="0"/>
              </a:rPr>
              <a:t> på likt med å stå i jobb vil bli viktig for både eksisterande og nye bedrifter . Det vil og vere viktig å kunne tiltrekke seg studentar til oppgåver i bedriftene som ein måte å rekruttere ny kompetanse. Ein pool for å kunne sikre </a:t>
            </a:r>
            <a:r>
              <a:rPr lang="nn-NO" sz="1200" dirty="0" err="1">
                <a:effectLst/>
                <a:latin typeface="Calibri" panose="020F0502020204030204" pitchFamily="34" charset="0"/>
                <a:ea typeface="Calibri" panose="020F0502020204030204" pitchFamily="34" charset="0"/>
                <a:cs typeface="Calibri" panose="020F0502020204030204" pitchFamily="34" charset="0"/>
              </a:rPr>
              <a:t>lærlinger</a:t>
            </a:r>
            <a:r>
              <a:rPr lang="nn-NO" sz="1200" dirty="0">
                <a:effectLst/>
                <a:latin typeface="Calibri" panose="020F0502020204030204" pitchFamily="34" charset="0"/>
                <a:ea typeface="Calibri" panose="020F0502020204030204" pitchFamily="34" charset="0"/>
                <a:cs typeface="Calibri" panose="020F0502020204030204" pitchFamily="34" charset="0"/>
              </a:rPr>
              <a:t> lærlingplass for småbedrifter må prioriterast å få på plass.</a:t>
            </a:r>
          </a:p>
          <a:p>
            <a:pPr marL="0" indent="0">
              <a:buNone/>
            </a:pPr>
            <a:r>
              <a:rPr lang="nn-NO" sz="1200" dirty="0">
                <a:effectLst/>
                <a:latin typeface="Calibri" panose="020F0502020204030204" pitchFamily="34" charset="0"/>
                <a:ea typeface="Calibri" panose="020F0502020204030204" pitchFamily="34" charset="0"/>
                <a:cs typeface="Calibri" panose="020F0502020204030204" pitchFamily="34" charset="0"/>
              </a:rPr>
              <a:t>For å oppnå </a:t>
            </a:r>
            <a:r>
              <a:rPr lang="nn-NO" sz="1200" dirty="0" err="1">
                <a:effectLst/>
                <a:latin typeface="Calibri" panose="020F0502020204030204" pitchFamily="34" charset="0"/>
                <a:ea typeface="Calibri" panose="020F0502020204030204" pitchFamily="34" charset="0"/>
                <a:cs typeface="Calibri" panose="020F0502020204030204" pitchFamily="34" charset="0"/>
              </a:rPr>
              <a:t>entrepenørskap</a:t>
            </a:r>
            <a:r>
              <a:rPr lang="nn-NO" sz="1200" dirty="0">
                <a:effectLst/>
                <a:latin typeface="Calibri" panose="020F0502020204030204" pitchFamily="34" charset="0"/>
                <a:ea typeface="Calibri" panose="020F0502020204030204" pitchFamily="34" charset="0"/>
                <a:cs typeface="Calibri" panose="020F0502020204030204" pitchFamily="34" charset="0"/>
              </a:rPr>
              <a:t> bør også samarbeidet mellom utdanning, næringsliv og HNU styrkast </a:t>
            </a:r>
          </a:p>
          <a:p>
            <a:pPr marL="0" indent="0">
              <a:buNone/>
            </a:pPr>
            <a:endParaRPr lang="nn-NO" sz="1200" dirty="0"/>
          </a:p>
        </p:txBody>
      </p:sp>
      <p:sp>
        <p:nvSpPr>
          <p:cNvPr id="4" name="Rektangel 3"/>
          <p:cNvSpPr/>
          <p:nvPr/>
        </p:nvSpPr>
        <p:spPr>
          <a:xfrm>
            <a:off x="6552149" y="1500877"/>
            <a:ext cx="4490019" cy="1166649"/>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Mål:</a:t>
            </a:r>
          </a:p>
          <a:p>
            <a:r>
              <a:rPr lang="nn-NO" sz="1200" dirty="0"/>
              <a:t>Auke innovasjonstakta i næringslivet og fremme entreprenørskap blant dei yngre</a:t>
            </a:r>
          </a:p>
          <a:p>
            <a:endParaRPr lang="nn-NO" sz="1200" dirty="0"/>
          </a:p>
          <a:p>
            <a:endParaRPr lang="nn-NO" sz="1400" dirty="0"/>
          </a:p>
        </p:txBody>
      </p:sp>
      <p:sp>
        <p:nvSpPr>
          <p:cNvPr id="6" name="Rektangel 5"/>
          <p:cNvSpPr/>
          <p:nvPr/>
        </p:nvSpPr>
        <p:spPr>
          <a:xfrm>
            <a:off x="6552149" y="2946050"/>
            <a:ext cx="4490019" cy="3076378"/>
          </a:xfrm>
          <a:prstGeom prst="rect">
            <a:avLst/>
          </a:prstGeom>
          <a:solidFill>
            <a:schemeClr val="accent6">
              <a:lumMod val="5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Strategiar:</a:t>
            </a:r>
          </a:p>
          <a:p>
            <a:pPr marL="171450" indent="-171450">
              <a:buFont typeface="Arial" panose="020B0604020202020204" pitchFamily="34" charset="0"/>
              <a:buChar char="•"/>
            </a:pPr>
            <a:r>
              <a:rPr lang="nn-NO" sz="1200" dirty="0"/>
              <a:t>Bidra til å skape arenaer, nettverk og møteplassar som fremjar auka innovasjon i næringslivet (knyte ulike bransjar opp mot kvarandre)</a:t>
            </a:r>
          </a:p>
          <a:p>
            <a:pPr marL="171450" indent="-171450">
              <a:buFont typeface="Arial" panose="020B0604020202020204" pitchFamily="34" charset="0"/>
              <a:buChar char="•"/>
            </a:pPr>
            <a:r>
              <a:rPr lang="nn-NO" sz="1200" dirty="0"/>
              <a:t>Jobbe aktivt for etablering av kontorfellesskap («</a:t>
            </a:r>
            <a:r>
              <a:rPr lang="nn-NO" sz="1200" dirty="0" err="1"/>
              <a:t>Cowork</a:t>
            </a:r>
            <a:r>
              <a:rPr lang="nn-NO" sz="1200" dirty="0"/>
              <a:t>/Peak Høyanger») som arena for å auke nyskaping og ein kreativ arena.</a:t>
            </a:r>
          </a:p>
          <a:p>
            <a:pPr marL="171450" indent="-171450">
              <a:buFont typeface="Arial" panose="020B0604020202020204" pitchFamily="34" charset="0"/>
              <a:buChar char="•"/>
            </a:pPr>
            <a:r>
              <a:rPr lang="nn-NO" sz="1200" dirty="0"/>
              <a:t>Bidra til å skape relevante samarbeidsprosjekt med nærings- og fagmiljø utanfor kommunen som kan styrke lokale bedrifter</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å styrke attraktivitet og tilbod ved Høyanger vidaregåande skule i samarbeid med næringslivet</a:t>
            </a:r>
          </a:p>
          <a:p>
            <a:pPr marL="171450" indent="-171450">
              <a:buFont typeface="Arial" panose="020B0604020202020204" pitchFamily="34" charset="0"/>
              <a:buChar char="•"/>
            </a:pPr>
            <a:r>
              <a:rPr lang="nn-NO" sz="1200" dirty="0"/>
              <a:t>Bidra til å styrke satsinga på «Ungt entreprenørskap» i skulane i Høyanger</a:t>
            </a:r>
          </a:p>
          <a:p>
            <a:pPr marL="171450" indent="-171450">
              <a:buFont typeface="Arial" panose="020B0604020202020204" pitchFamily="34" charset="0"/>
              <a:buChar char="•"/>
            </a:pPr>
            <a:r>
              <a:rPr lang="nn-NO" sz="1200" dirty="0"/>
              <a:t>Bidra til å styrke desentrale etter- og vidareutdanningstilbod og samarbeid med fag- og høgskulane på studentoppgåver</a:t>
            </a:r>
          </a:p>
          <a:p>
            <a:endParaRPr lang="nn-NO" sz="1400" dirty="0"/>
          </a:p>
        </p:txBody>
      </p:sp>
      <p:sp>
        <p:nvSpPr>
          <p:cNvPr id="7" name="TekstSylinder 6"/>
          <p:cNvSpPr txBox="1"/>
          <p:nvPr/>
        </p:nvSpPr>
        <p:spPr>
          <a:xfrm>
            <a:off x="9051028" y="396060"/>
            <a:ext cx="2485537" cy="600164"/>
          </a:xfrm>
          <a:prstGeom prst="rect">
            <a:avLst/>
          </a:prstGeom>
          <a:noFill/>
        </p:spPr>
        <p:txBody>
          <a:bodyPr wrap="square" rtlCol="0">
            <a:spAutoFit/>
          </a:bodyPr>
          <a:lstStyle/>
          <a:p>
            <a:r>
              <a:rPr lang="nn-NO" sz="1100" i="1" dirty="0">
                <a:solidFill>
                  <a:schemeClr val="accent6">
                    <a:lumMod val="50000"/>
                  </a:schemeClr>
                </a:solidFill>
              </a:rPr>
              <a:t>«Vi skal tørre å tenke nytt og omstille oss gjennom å vere skapande, framoverlente og innovative»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795217"/>
          </a:xfrm>
        </p:spPr>
        <p:txBody>
          <a:bodyPr/>
          <a:lstStyle/>
          <a:p>
            <a:r>
              <a:rPr lang="nn-NO" dirty="0"/>
              <a:t>Innhald</a:t>
            </a:r>
          </a:p>
        </p:txBody>
      </p:sp>
      <p:sp>
        <p:nvSpPr>
          <p:cNvPr id="3" name="Plassholder for innhold 2"/>
          <p:cNvSpPr>
            <a:spLocks noGrp="1"/>
          </p:cNvSpPr>
          <p:nvPr>
            <p:ph sz="half" idx="1"/>
          </p:nvPr>
        </p:nvSpPr>
        <p:spPr>
          <a:xfrm>
            <a:off x="627933" y="1525467"/>
            <a:ext cx="5181600" cy="4351338"/>
          </a:xfrm>
        </p:spPr>
        <p:txBody>
          <a:bodyPr>
            <a:normAutofit lnSpcReduction="10000"/>
          </a:bodyPr>
          <a:lstStyle/>
          <a:p>
            <a:pPr marL="514350" indent="-514350">
              <a:buFont typeface="+mj-lt"/>
              <a:buAutoNum type="arabicPeriod"/>
            </a:pPr>
            <a:r>
              <a:rPr lang="nn-NO" sz="1800" dirty="0"/>
              <a:t>Om strategi og handlingsplan</a:t>
            </a:r>
          </a:p>
          <a:p>
            <a:pPr marL="457200" lvl="1" indent="0">
              <a:buNone/>
            </a:pPr>
            <a:r>
              <a:rPr lang="nn-NO" sz="1400" dirty="0"/>
              <a:t>1.1 Føremål</a:t>
            </a:r>
          </a:p>
          <a:p>
            <a:pPr marL="457200" lvl="1" indent="0">
              <a:buNone/>
            </a:pPr>
            <a:r>
              <a:rPr lang="nn-NO" sz="1400" dirty="0"/>
              <a:t>1.2 Oppfølging og gjennomføring av strategi og handlingsplan</a:t>
            </a:r>
          </a:p>
          <a:p>
            <a:pPr marL="514350" indent="-514350">
              <a:buFont typeface="+mj-lt"/>
              <a:buAutoNum type="arabicPeriod"/>
            </a:pPr>
            <a:r>
              <a:rPr lang="nn-NO" sz="1800" dirty="0"/>
              <a:t>Organisering av planarbeidet</a:t>
            </a:r>
          </a:p>
          <a:p>
            <a:pPr marL="457200" lvl="1" indent="0">
              <a:buNone/>
            </a:pPr>
            <a:r>
              <a:rPr lang="nn-NO" sz="1400" dirty="0"/>
              <a:t>2.1 Organisering, metode og forankring</a:t>
            </a:r>
          </a:p>
          <a:p>
            <a:pPr marL="514350" indent="-514350">
              <a:buFont typeface="+mj-lt"/>
              <a:buAutoNum type="arabicPeriod"/>
            </a:pPr>
            <a:r>
              <a:rPr lang="nn-NO" sz="1800" dirty="0"/>
              <a:t>Utviklingstrekk i Høyanger </a:t>
            </a:r>
          </a:p>
          <a:p>
            <a:pPr marL="457200" lvl="1" indent="0">
              <a:buNone/>
            </a:pPr>
            <a:r>
              <a:rPr lang="nn-NO" sz="1400" dirty="0"/>
              <a:t>3.1 Folketal og alderssamansetting</a:t>
            </a:r>
          </a:p>
          <a:p>
            <a:pPr marL="457200" lvl="1" indent="0">
              <a:buNone/>
            </a:pPr>
            <a:r>
              <a:rPr lang="nn-NO" sz="1400" dirty="0"/>
              <a:t>3.2 Sysselsetting og verksemder</a:t>
            </a:r>
          </a:p>
          <a:p>
            <a:pPr marL="514350" indent="-514350">
              <a:buFont typeface="+mj-lt"/>
              <a:buAutoNum type="arabicPeriod"/>
            </a:pPr>
            <a:r>
              <a:rPr lang="nn-NO" sz="1800" dirty="0"/>
              <a:t>Mål og prioriterte satsingsområde</a:t>
            </a:r>
          </a:p>
          <a:p>
            <a:pPr marL="514350" indent="-514350">
              <a:buFont typeface="+mj-lt"/>
              <a:buAutoNum type="arabicPeriod"/>
            </a:pPr>
            <a:r>
              <a:rPr lang="nn-NO" sz="1800" dirty="0"/>
              <a:t>Satsingsområde og strategiar</a:t>
            </a:r>
          </a:p>
          <a:p>
            <a:pPr marL="457200" lvl="1" indent="0">
              <a:buNone/>
            </a:pPr>
            <a:r>
              <a:rPr lang="nn-NO" sz="1400" dirty="0"/>
              <a:t>5.1 Areal og infrastruktur</a:t>
            </a:r>
          </a:p>
          <a:p>
            <a:pPr marL="457200" lvl="1" indent="0">
              <a:buNone/>
            </a:pPr>
            <a:r>
              <a:rPr lang="nn-NO" sz="1400" dirty="0"/>
              <a:t>5.2 Sirkulære Høyanger</a:t>
            </a:r>
          </a:p>
          <a:p>
            <a:pPr marL="457200" lvl="1" indent="0">
              <a:buNone/>
            </a:pPr>
            <a:r>
              <a:rPr lang="nn-NO" sz="1400" dirty="0"/>
              <a:t>5.3 Attraktivitet</a:t>
            </a:r>
          </a:p>
          <a:p>
            <a:pPr marL="457200" lvl="1" indent="0">
              <a:buNone/>
            </a:pPr>
            <a:r>
              <a:rPr lang="nn-NO" sz="1400" dirty="0"/>
              <a:t>5.4 Innovasjon og entreprenørskap</a:t>
            </a:r>
          </a:p>
          <a:p>
            <a:pPr marL="514350" indent="-514350">
              <a:buFont typeface="+mj-lt"/>
              <a:buAutoNum type="arabicPeriod"/>
            </a:pPr>
            <a:r>
              <a:rPr lang="nn-NO" sz="1800" dirty="0"/>
              <a:t>Vedlegg</a:t>
            </a:r>
          </a:p>
        </p:txBody>
      </p:sp>
      <p:pic>
        <p:nvPicPr>
          <p:cNvPr id="6" name="Bilde 5"/>
          <p:cNvPicPr>
            <a:picLocks noChangeAspect="1"/>
          </p:cNvPicPr>
          <p:nvPr/>
        </p:nvPicPr>
        <p:blipFill rotWithShape="1">
          <a:blip r:embed="rId2"/>
          <a:srcRect l="18139" r="12420"/>
          <a:stretch>
            <a:fillRect/>
          </a:stretch>
        </p:blipFill>
        <p:spPr>
          <a:xfrm>
            <a:off x="5809533" y="0"/>
            <a:ext cx="6483303"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39524"/>
            <a:ext cx="10515600" cy="713236"/>
          </a:xfrm>
        </p:spPr>
        <p:txBody>
          <a:bodyPr>
            <a:normAutofit/>
          </a:bodyPr>
          <a:lstStyle/>
          <a:p>
            <a:r>
              <a:rPr lang="nb-NO" sz="3600" dirty="0"/>
              <a:t>1. Om strategi og handlingsplanen</a:t>
            </a:r>
          </a:p>
        </p:txBody>
      </p:sp>
      <p:sp>
        <p:nvSpPr>
          <p:cNvPr id="3" name="Plassholder for innhold 2"/>
          <p:cNvSpPr>
            <a:spLocks noGrp="1"/>
          </p:cNvSpPr>
          <p:nvPr>
            <p:ph sz="half" idx="1"/>
          </p:nvPr>
        </p:nvSpPr>
        <p:spPr>
          <a:xfrm>
            <a:off x="838199" y="1346359"/>
            <a:ext cx="5354495" cy="4156753"/>
          </a:xfrm>
        </p:spPr>
        <p:txBody>
          <a:bodyPr>
            <a:normAutofit/>
          </a:bodyPr>
          <a:lstStyle/>
          <a:p>
            <a:pPr marL="0" indent="0">
              <a:buNone/>
            </a:pPr>
            <a:r>
              <a:rPr lang="nn-NO" sz="1400" b="1" dirty="0"/>
              <a:t>1.1 Føremål</a:t>
            </a:r>
          </a:p>
          <a:p>
            <a:pPr marL="0" indent="0">
              <a:buNone/>
            </a:pPr>
            <a:r>
              <a:rPr lang="nn-NO" sz="1400" dirty="0"/>
              <a:t>Strategi og handlingsplanen skal vere retningsgjevande for Høyanger Næringsutvikling AS sitt arbeid. </a:t>
            </a:r>
          </a:p>
          <a:p>
            <a:pPr marL="0" indent="0">
              <a:buNone/>
            </a:pPr>
            <a:endParaRPr lang="nn-NO" sz="1400" b="1" dirty="0"/>
          </a:p>
          <a:p>
            <a:pPr marL="0" indent="0">
              <a:buNone/>
            </a:pPr>
            <a:r>
              <a:rPr lang="nn-NO" sz="1200" dirty="0"/>
              <a:t>Planen vert utarbeida i samarbeid med næringslivet og i dialog med kommunen. </a:t>
            </a:r>
          </a:p>
          <a:p>
            <a:pPr marL="0" indent="0">
              <a:buNone/>
            </a:pPr>
            <a:r>
              <a:rPr lang="nn-NO" sz="1200" dirty="0"/>
              <a:t>Høyanger Næringsutvikling AS er Høyanger kommune sitt verkemiddel selskap for arbeidet med næringsutvikling i heile kommunen. </a:t>
            </a:r>
          </a:p>
          <a:p>
            <a:pPr marL="0" indent="0">
              <a:buNone/>
            </a:pPr>
            <a:r>
              <a:rPr lang="nn-NO" sz="1200" dirty="0"/>
              <a:t>Plandokumentet inneheld ein strategisk del som omhandlar no-situasjonen, utviklingstrekk, mål og strategival </a:t>
            </a:r>
          </a:p>
          <a:p>
            <a:pPr marL="0" indent="0">
              <a:buNone/>
            </a:pPr>
            <a:r>
              <a:rPr lang="nn-NO" sz="1200" dirty="0"/>
              <a:t>og ein tiltaksdel. </a:t>
            </a:r>
          </a:p>
          <a:p>
            <a:pPr marL="0" indent="0">
              <a:buNone/>
            </a:pPr>
            <a:r>
              <a:rPr lang="nn-NO" sz="1200" dirty="0"/>
              <a:t>Handlingsplanen inneheld prioriterte tiltak for utvikling som skal gjennomførast i perioden. </a:t>
            </a:r>
          </a:p>
          <a:p>
            <a:pPr marL="0" indent="0">
              <a:buNone/>
            </a:pPr>
            <a:r>
              <a:rPr lang="nn-NO" sz="1200" dirty="0"/>
              <a:t>Planen vil bli følgt opp med årleg prioritering av tiltak, ansvarsfordeling og budsjettbehandling. </a:t>
            </a:r>
          </a:p>
        </p:txBody>
      </p:sp>
      <p:sp>
        <p:nvSpPr>
          <p:cNvPr id="5" name="Rektangel 4"/>
          <p:cNvSpPr/>
          <p:nvPr/>
        </p:nvSpPr>
        <p:spPr>
          <a:xfrm>
            <a:off x="7903216" y="1652308"/>
            <a:ext cx="3073825" cy="4586352"/>
          </a:xfrm>
          <a:prstGeom prst="rect">
            <a:avLst/>
          </a:prstGeom>
          <a:solidFill>
            <a:schemeClr val="accent6">
              <a:lumMod val="75000"/>
            </a:schemeClr>
          </a:solidFill>
          <a:ln w="12700" cap="flat" cmpd="sng" algn="ctr">
            <a:solidFill>
              <a:schemeClr val="accent6">
                <a:lumMod val="75000"/>
              </a:schemeClr>
            </a:solidFill>
            <a:prstDash val="solid"/>
            <a:miter lim="8000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n-NO" dirty="0"/>
          </a:p>
          <a:p>
            <a:pPr algn="ctr"/>
            <a:endParaRPr lang="nn-NO" dirty="0"/>
          </a:p>
          <a:p>
            <a:pPr algn="ctr"/>
            <a:endParaRPr lang="nn-NO" dirty="0"/>
          </a:p>
          <a:p>
            <a:pPr algn="ctr"/>
            <a:endParaRPr lang="nn-NO" dirty="0"/>
          </a:p>
          <a:p>
            <a:pPr algn="ctr"/>
            <a:endParaRPr lang="nn-NO"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400" dirty="0"/>
          </a:p>
          <a:p>
            <a:endParaRPr lang="nn-NO" sz="1200" dirty="0"/>
          </a:p>
          <a:p>
            <a:endParaRPr lang="nn-NO" sz="1400" dirty="0"/>
          </a:p>
        </p:txBody>
      </p:sp>
      <p:sp>
        <p:nvSpPr>
          <p:cNvPr id="6" name="Ellipse 5"/>
          <p:cNvSpPr/>
          <p:nvPr/>
        </p:nvSpPr>
        <p:spPr>
          <a:xfrm>
            <a:off x="8564727" y="1894132"/>
            <a:ext cx="1937808" cy="955807"/>
          </a:xfrm>
          <a:prstGeom prst="ellipse">
            <a:avLst/>
          </a:prstGeom>
          <a:solidFill>
            <a:schemeClr val="accent6">
              <a:lumMod val="75000"/>
            </a:schemeClr>
          </a:solidFill>
          <a:ln w="6350" cap="flat" cmpd="sng" algn="ctr">
            <a:solidFill>
              <a:schemeClr val="bg1">
                <a:lumMod val="8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400" dirty="0"/>
              <a:t>SAMFUNNS-UTVIKLAR</a:t>
            </a:r>
          </a:p>
        </p:txBody>
      </p:sp>
      <p:sp>
        <p:nvSpPr>
          <p:cNvPr id="7" name="Ellipse 6"/>
          <p:cNvSpPr/>
          <p:nvPr/>
        </p:nvSpPr>
        <p:spPr>
          <a:xfrm>
            <a:off x="8564729" y="2919808"/>
            <a:ext cx="1937808" cy="955807"/>
          </a:xfrm>
          <a:prstGeom prst="ellipse">
            <a:avLst/>
          </a:prstGeom>
          <a:solidFill>
            <a:schemeClr val="accent6">
              <a:lumMod val="75000"/>
            </a:schemeClr>
          </a:solidFill>
          <a:ln w="6350" cap="flat" cmpd="sng" algn="ctr">
            <a:solidFill>
              <a:schemeClr val="bg1">
                <a:lumMod val="8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400" dirty="0"/>
              <a:t>NÆRINGS-AKTØR</a:t>
            </a:r>
          </a:p>
        </p:txBody>
      </p:sp>
      <p:sp>
        <p:nvSpPr>
          <p:cNvPr id="8" name="Ellipse 7"/>
          <p:cNvSpPr/>
          <p:nvPr/>
        </p:nvSpPr>
        <p:spPr>
          <a:xfrm>
            <a:off x="8564729" y="3945484"/>
            <a:ext cx="1937808" cy="955807"/>
          </a:xfrm>
          <a:prstGeom prst="ellipse">
            <a:avLst/>
          </a:prstGeom>
          <a:solidFill>
            <a:schemeClr val="accent6">
              <a:lumMod val="75000"/>
            </a:schemeClr>
          </a:solidFill>
          <a:ln w="6350" cap="flat" cmpd="sng" algn="ctr">
            <a:solidFill>
              <a:schemeClr val="bg1">
                <a:lumMod val="8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400" dirty="0"/>
              <a:t>TENESTE-LEVERANDØR</a:t>
            </a:r>
          </a:p>
        </p:txBody>
      </p:sp>
      <p:sp>
        <p:nvSpPr>
          <p:cNvPr id="9" name="Ellipse 8"/>
          <p:cNvSpPr/>
          <p:nvPr/>
        </p:nvSpPr>
        <p:spPr>
          <a:xfrm>
            <a:off x="8564729" y="4971160"/>
            <a:ext cx="1937808" cy="955807"/>
          </a:xfrm>
          <a:prstGeom prst="ellipse">
            <a:avLst/>
          </a:prstGeom>
          <a:solidFill>
            <a:schemeClr val="accent6">
              <a:lumMod val="75000"/>
            </a:schemeClr>
          </a:solidFill>
          <a:ln w="6350" cap="flat" cmpd="sng" algn="ctr">
            <a:solidFill>
              <a:schemeClr val="bg1">
                <a:lumMod val="8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b-NO" sz="1400" dirty="0"/>
              <a:t>SAMARBEIDS</a:t>
            </a:r>
          </a:p>
          <a:p>
            <a:pPr algn="ctr"/>
            <a:r>
              <a:rPr lang="nb-NO" sz="1400" dirty="0"/>
              <a:t>PARTNAR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39524"/>
            <a:ext cx="10515600" cy="713236"/>
          </a:xfrm>
        </p:spPr>
        <p:txBody>
          <a:bodyPr>
            <a:normAutofit/>
          </a:bodyPr>
          <a:lstStyle/>
          <a:p>
            <a:r>
              <a:rPr lang="nb-NO" sz="3600" dirty="0"/>
              <a:t>1. Om strategi og handlingsplan</a:t>
            </a:r>
          </a:p>
        </p:txBody>
      </p:sp>
      <p:sp>
        <p:nvSpPr>
          <p:cNvPr id="4" name="Plassholder for innhold 3"/>
          <p:cNvSpPr>
            <a:spLocks noGrp="1"/>
          </p:cNvSpPr>
          <p:nvPr>
            <p:ph sz="half" idx="2"/>
          </p:nvPr>
        </p:nvSpPr>
        <p:spPr>
          <a:xfrm>
            <a:off x="838200" y="1253331"/>
            <a:ext cx="5648105" cy="5265145"/>
          </a:xfrm>
        </p:spPr>
        <p:txBody>
          <a:bodyPr>
            <a:normAutofit/>
          </a:bodyPr>
          <a:lstStyle/>
          <a:p>
            <a:pPr marL="0" indent="0">
              <a:buNone/>
            </a:pPr>
            <a:r>
              <a:rPr lang="nn-NO" sz="1600" b="1" dirty="0"/>
              <a:t>1.2 Oppfølging og gjennomføring</a:t>
            </a:r>
          </a:p>
          <a:p>
            <a:pPr marL="0" indent="0">
              <a:buNone/>
            </a:pPr>
            <a:r>
              <a:rPr lang="nn-NO" sz="1200" dirty="0"/>
              <a:t>Det er Høyanger Næringsutvikling AS som er ansvarleg for oppfølging og gjennomføring av planen. Planen skal vedtakast av styret i HNU og brukast som underlag i den årlege budsjettprosessen. </a:t>
            </a:r>
          </a:p>
          <a:p>
            <a:pPr marL="0" indent="0">
              <a:buNone/>
            </a:pPr>
            <a:r>
              <a:rPr lang="nn-NO" sz="1200" dirty="0"/>
              <a:t>Høyanger Næringsutvikling AS vil søke samarbeid med ulike aktørar lokalt og regionalt for å sikre gjennomføring av planen.</a:t>
            </a:r>
          </a:p>
          <a:p>
            <a:pPr marL="0" indent="0">
              <a:buNone/>
            </a:pPr>
            <a:r>
              <a:rPr lang="nn-NO" sz="1200" dirty="0"/>
              <a:t>I strategi og handlingsplanen er attraktivitet vektlagt som ei målsetting. </a:t>
            </a:r>
          </a:p>
          <a:p>
            <a:pPr marL="0" indent="0">
              <a:buNone/>
            </a:pPr>
            <a:r>
              <a:rPr lang="nn-NO" sz="1200" dirty="0"/>
              <a:t>• ATTRAKTIVITET SOM BUSTADKOMMUNE </a:t>
            </a:r>
          </a:p>
          <a:p>
            <a:pPr marL="0" indent="0">
              <a:buNone/>
            </a:pPr>
            <a:r>
              <a:rPr lang="nn-NO" sz="1200" dirty="0"/>
              <a:t>Det skal bli meir attraktivt å busetje seg i Høyanger. Vekst i arbeidsplassar, variert næringsliv, gode  samfunnstilbod og attraktive bustader av høg kvalitet,  tomter og hus er viktige element som skal resultere i auka tilflytting  og folketalsvekst. </a:t>
            </a:r>
          </a:p>
          <a:p>
            <a:pPr marL="0" indent="0">
              <a:buNone/>
            </a:pPr>
            <a:r>
              <a:rPr lang="nn-NO" sz="1200" dirty="0"/>
              <a:t>• ATTRAKTIVITET SOM ARBEIDSSTAD </a:t>
            </a:r>
          </a:p>
          <a:p>
            <a:pPr marL="0" indent="0">
              <a:buNone/>
            </a:pPr>
            <a:r>
              <a:rPr lang="nn-NO" sz="1200" dirty="0"/>
              <a:t>Høyanger sine naturlege føremon som lokaliseringsstad for bedrifter, eksisterande og nye, skal utviklast og forbetrast. Tilrettelegging for klyngemiljø, nettverksbygging og gründerverksemd. Nye arbeidsplassar er viktig for å auke tilflyttinga og folketalet. </a:t>
            </a:r>
          </a:p>
          <a:p>
            <a:pPr marL="0" indent="0">
              <a:buNone/>
            </a:pPr>
            <a:r>
              <a:rPr lang="nn-NO" sz="1200" dirty="0"/>
              <a:t>• ATTRAKTIVITET SOM BESØKSSTAD </a:t>
            </a:r>
          </a:p>
          <a:p>
            <a:pPr marL="0" indent="0">
              <a:buNone/>
            </a:pPr>
            <a:r>
              <a:rPr lang="nn-NO" sz="1200" dirty="0"/>
              <a:t>Høyanger skal utvikle seg som besøksstad. Tiltak og arrangement som aukar tal besøkande og som gjer  det meir attraktivt å bu i Høyanger skal vere i fokus. Ein strategi for utvikling av eit berekraftig reiseliv, handel og kultur/arrangement og fleire sosiale møteplassar er ein føresetnad for vekst som besøksregion.</a:t>
            </a:r>
          </a:p>
        </p:txBody>
      </p:sp>
      <p:pic>
        <p:nvPicPr>
          <p:cNvPr id="7" name="Bilde 6"/>
          <p:cNvPicPr>
            <a:picLocks noChangeAspect="1"/>
          </p:cNvPicPr>
          <p:nvPr/>
        </p:nvPicPr>
        <p:blipFill>
          <a:blip r:embed="rId2"/>
          <a:stretch>
            <a:fillRect/>
          </a:stretch>
        </p:blipFill>
        <p:spPr>
          <a:xfrm>
            <a:off x="6973704" y="1615825"/>
            <a:ext cx="4110805" cy="3626350"/>
          </a:xfrm>
          <a:prstGeom prst="rect">
            <a:avLst/>
          </a:prstGeom>
        </p:spPr>
      </p:pic>
      <p:sp>
        <p:nvSpPr>
          <p:cNvPr id="8" name="TekstSylinder 7"/>
          <p:cNvSpPr txBox="1"/>
          <p:nvPr/>
        </p:nvSpPr>
        <p:spPr>
          <a:xfrm>
            <a:off x="9938901" y="2460069"/>
            <a:ext cx="1609023" cy="415498"/>
          </a:xfrm>
          <a:prstGeom prst="rect">
            <a:avLst/>
          </a:prstGeom>
          <a:noFill/>
        </p:spPr>
        <p:txBody>
          <a:bodyPr wrap="square" rtlCol="0">
            <a:spAutoFit/>
          </a:bodyPr>
          <a:lstStyle/>
          <a:p>
            <a:pPr algn="l"/>
            <a:r>
              <a:rPr lang="nn-NO" sz="1050" dirty="0"/>
              <a:t>Kor attraktiv er ein som bustadkommune?</a:t>
            </a:r>
          </a:p>
        </p:txBody>
      </p:sp>
      <p:sp>
        <p:nvSpPr>
          <p:cNvPr id="9" name="TekstSylinder 8"/>
          <p:cNvSpPr txBox="1"/>
          <p:nvPr/>
        </p:nvSpPr>
        <p:spPr>
          <a:xfrm>
            <a:off x="7184570" y="5416420"/>
            <a:ext cx="1546419" cy="415498"/>
          </a:xfrm>
          <a:prstGeom prst="rect">
            <a:avLst/>
          </a:prstGeom>
          <a:noFill/>
        </p:spPr>
        <p:txBody>
          <a:bodyPr wrap="square" rtlCol="0">
            <a:spAutoFit/>
          </a:bodyPr>
          <a:lstStyle/>
          <a:p>
            <a:pPr algn="l"/>
            <a:r>
              <a:rPr lang="nn-NO" sz="1050" dirty="0"/>
              <a:t>Kor attraktiv er ein som arbeidsstad/etablering?</a:t>
            </a:r>
          </a:p>
        </p:txBody>
      </p:sp>
      <p:sp>
        <p:nvSpPr>
          <p:cNvPr id="10" name="TekstSylinder 9"/>
          <p:cNvSpPr txBox="1"/>
          <p:nvPr/>
        </p:nvSpPr>
        <p:spPr>
          <a:xfrm>
            <a:off x="10459647" y="5423007"/>
            <a:ext cx="1249724" cy="415498"/>
          </a:xfrm>
          <a:prstGeom prst="rect">
            <a:avLst/>
          </a:prstGeom>
          <a:noFill/>
        </p:spPr>
        <p:txBody>
          <a:bodyPr wrap="square" rtlCol="0">
            <a:spAutoFit/>
          </a:bodyPr>
          <a:lstStyle/>
          <a:p>
            <a:pPr algn="l"/>
            <a:r>
              <a:rPr lang="nn-NO" sz="1050" dirty="0"/>
              <a:t>Kor attraktiv er ein som besøksstad?</a:t>
            </a:r>
          </a:p>
        </p:txBody>
      </p:sp>
      <p:sp>
        <p:nvSpPr>
          <p:cNvPr id="13" name="TekstSylinder 12"/>
          <p:cNvSpPr txBox="1"/>
          <p:nvPr/>
        </p:nvSpPr>
        <p:spPr>
          <a:xfrm>
            <a:off x="10009282" y="6310930"/>
            <a:ext cx="1610524" cy="369332"/>
          </a:xfrm>
          <a:prstGeom prst="rect">
            <a:avLst/>
          </a:prstGeom>
          <a:noFill/>
        </p:spPr>
        <p:txBody>
          <a:bodyPr wrap="square" rtlCol="0">
            <a:spAutoFit/>
          </a:bodyPr>
          <a:lstStyle/>
          <a:p>
            <a:pPr algn="l"/>
            <a:r>
              <a:rPr lang="nn-NO" sz="900" b="1" dirty="0"/>
              <a:t>Attraktivitetspyramiden</a:t>
            </a:r>
          </a:p>
          <a:p>
            <a:pPr algn="l"/>
            <a:r>
              <a:rPr lang="nn-NO" sz="900" b="1" dirty="0"/>
              <a:t>Kjelde: Telemarksforsking</a:t>
            </a:r>
          </a:p>
        </p:txBody>
      </p:sp>
      <p:cxnSp>
        <p:nvCxnSpPr>
          <p:cNvPr id="14" name="Rett pilkobling 13"/>
          <p:cNvCxnSpPr/>
          <p:nvPr/>
        </p:nvCxnSpPr>
        <p:spPr>
          <a:xfrm>
            <a:off x="9475104" y="3485606"/>
            <a:ext cx="0" cy="25037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p:cNvCxnSpPr/>
          <p:nvPr/>
        </p:nvCxnSpPr>
        <p:spPr>
          <a:xfrm flipV="1">
            <a:off x="8930639" y="4351810"/>
            <a:ext cx="191588" cy="11321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p:cNvCxnSpPr/>
          <p:nvPr/>
        </p:nvCxnSpPr>
        <p:spPr>
          <a:xfrm flipH="1" flipV="1">
            <a:off x="9845217" y="4408416"/>
            <a:ext cx="213182" cy="566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9059168" y="1769064"/>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Innspel frå aktørar</a:t>
            </a:r>
          </a:p>
        </p:txBody>
      </p:sp>
      <p:sp>
        <p:nvSpPr>
          <p:cNvPr id="2" name="Tittel 1"/>
          <p:cNvSpPr>
            <a:spLocks noGrp="1"/>
          </p:cNvSpPr>
          <p:nvPr>
            <p:ph type="title"/>
          </p:nvPr>
        </p:nvSpPr>
        <p:spPr>
          <a:xfrm>
            <a:off x="838200" y="339524"/>
            <a:ext cx="10515600" cy="713236"/>
          </a:xfrm>
        </p:spPr>
        <p:txBody>
          <a:bodyPr>
            <a:normAutofit/>
          </a:bodyPr>
          <a:lstStyle/>
          <a:p>
            <a:r>
              <a:rPr lang="nb-NO" sz="3600" dirty="0"/>
              <a:t>2. Organisering av planarbeidet</a:t>
            </a:r>
          </a:p>
        </p:txBody>
      </p:sp>
      <p:sp>
        <p:nvSpPr>
          <p:cNvPr id="3" name="Plassholder for innhold 2"/>
          <p:cNvSpPr>
            <a:spLocks noGrp="1"/>
          </p:cNvSpPr>
          <p:nvPr>
            <p:ph sz="half" idx="1"/>
          </p:nvPr>
        </p:nvSpPr>
        <p:spPr>
          <a:xfrm>
            <a:off x="838200" y="1346359"/>
            <a:ext cx="5181600" cy="4351338"/>
          </a:xfrm>
        </p:spPr>
        <p:txBody>
          <a:bodyPr>
            <a:normAutofit/>
          </a:bodyPr>
          <a:lstStyle/>
          <a:p>
            <a:pPr marL="0" indent="0">
              <a:buNone/>
            </a:pPr>
            <a:r>
              <a:rPr lang="nn-NO" sz="1600" b="1" dirty="0"/>
              <a:t>2.1 Organisering , arbeidsmåte og forankring</a:t>
            </a:r>
          </a:p>
          <a:p>
            <a:pPr marL="0" indent="0">
              <a:buNone/>
            </a:pPr>
            <a:r>
              <a:rPr lang="nn-NO" sz="1200" dirty="0"/>
              <a:t>Arbeidet med planen har vore gjennomført som ein grundig prosess med stor vekt på involvering av næringslivet. Det er Høyanger Næringsutvikling AS som har gjennomført prosessen.</a:t>
            </a:r>
          </a:p>
          <a:p>
            <a:pPr marL="0" indent="0">
              <a:buNone/>
            </a:pPr>
            <a:r>
              <a:rPr lang="nn-NO" sz="1200" dirty="0"/>
              <a:t>Det har vore </a:t>
            </a:r>
            <a:r>
              <a:rPr lang="nn-NO" sz="1200"/>
              <a:t>gjennomført innspelsmøte, </a:t>
            </a:r>
            <a:r>
              <a:rPr lang="nn-NO" sz="1200" dirty="0"/>
              <a:t>idémyldring , drøfting av problemstillingar og innspel frå ulike aktørar. </a:t>
            </a:r>
          </a:p>
          <a:p>
            <a:pPr marL="0" indent="0">
              <a:buNone/>
            </a:pPr>
            <a:r>
              <a:rPr lang="nn-NO" sz="1200" dirty="0"/>
              <a:t>Det har vore gjennomført dokumentstudiar på lokale, regionale og nasjonale planar for å sikre at ein er i tråd med ulike satsingar og der det er mogleg å nå ulike verkemidlar. </a:t>
            </a:r>
          </a:p>
          <a:p>
            <a:pPr marL="0" indent="0">
              <a:buNone/>
            </a:pPr>
            <a:r>
              <a:rPr lang="nn-NO" sz="1200" dirty="0"/>
              <a:t>Planen er forankra i Høyanger kommunestyre, kommune administrasjon og Høyanger Industri og Næringssamskipnad AS.</a:t>
            </a:r>
          </a:p>
          <a:p>
            <a:pPr marL="0" indent="0">
              <a:buNone/>
            </a:pPr>
            <a:r>
              <a:rPr lang="nn-NO" sz="1200" dirty="0"/>
              <a:t>Planen er vedteke i styret i Høyanger Næringsutvikling AS, som har representasjon frå både kommunen og næringslivet.</a:t>
            </a:r>
          </a:p>
          <a:p>
            <a:pPr marL="0" indent="0">
              <a:buNone/>
            </a:pPr>
            <a:endParaRPr lang="nn-NO" sz="1200" dirty="0"/>
          </a:p>
        </p:txBody>
      </p:sp>
      <p:sp>
        <p:nvSpPr>
          <p:cNvPr id="5" name="Ellipse 4"/>
          <p:cNvSpPr/>
          <p:nvPr/>
        </p:nvSpPr>
        <p:spPr>
          <a:xfrm>
            <a:off x="7571950" y="1885424"/>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Innspels-møter</a:t>
            </a:r>
          </a:p>
        </p:txBody>
      </p:sp>
      <p:sp>
        <p:nvSpPr>
          <p:cNvPr id="6" name="Ellipse 5"/>
          <p:cNvSpPr/>
          <p:nvPr/>
        </p:nvSpPr>
        <p:spPr>
          <a:xfrm>
            <a:off x="9779725" y="2398681"/>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Bransje- møter</a:t>
            </a:r>
          </a:p>
        </p:txBody>
      </p:sp>
      <p:sp>
        <p:nvSpPr>
          <p:cNvPr id="7" name="Ellipse 6"/>
          <p:cNvSpPr/>
          <p:nvPr/>
        </p:nvSpPr>
        <p:spPr>
          <a:xfrm>
            <a:off x="7921232" y="2680573"/>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Idèmyldring</a:t>
            </a:r>
          </a:p>
        </p:txBody>
      </p:sp>
      <p:sp>
        <p:nvSpPr>
          <p:cNvPr id="8" name="Ellipse 7"/>
          <p:cNvSpPr/>
          <p:nvPr/>
        </p:nvSpPr>
        <p:spPr>
          <a:xfrm>
            <a:off x="8212201" y="3510152"/>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Drøftingar</a:t>
            </a:r>
          </a:p>
        </p:txBody>
      </p:sp>
      <p:sp>
        <p:nvSpPr>
          <p:cNvPr id="10" name="Ellipse 9"/>
          <p:cNvSpPr/>
          <p:nvPr/>
        </p:nvSpPr>
        <p:spPr>
          <a:xfrm>
            <a:off x="9442949" y="3156586"/>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Dokument studiar</a:t>
            </a:r>
          </a:p>
        </p:txBody>
      </p:sp>
      <p:sp>
        <p:nvSpPr>
          <p:cNvPr id="11" name="Ellipse 10"/>
          <p:cNvSpPr/>
          <p:nvPr/>
        </p:nvSpPr>
        <p:spPr>
          <a:xfrm>
            <a:off x="9059169" y="4209923"/>
            <a:ext cx="1484965" cy="849067"/>
          </a:xfrm>
          <a:prstGeom prst="ellipse">
            <a:avLst/>
          </a:prstGeom>
          <a:solidFill>
            <a:schemeClr val="accent6">
              <a:lumMod val="75000"/>
            </a:schemeClr>
          </a:solidFill>
          <a:ln w="6350" cap="flat" cmpd="sng" algn="ctr">
            <a:solidFill>
              <a:schemeClr val="accent6">
                <a:lumMod val="75000"/>
              </a:schemeClr>
            </a:solidFill>
            <a:prstDash val="solid"/>
            <a:miter lim="800000"/>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nn-NO" sz="1400"/>
              <a:t>Analyser</a:t>
            </a:r>
          </a:p>
        </p:txBody>
      </p:sp>
      <p:cxnSp>
        <p:nvCxnSpPr>
          <p:cNvPr id="12" name="Rett linje 11"/>
          <p:cNvCxnSpPr/>
          <p:nvPr/>
        </p:nvCxnSpPr>
        <p:spPr>
          <a:xfrm>
            <a:off x="7086070" y="1815292"/>
            <a:ext cx="1744421" cy="3557897"/>
          </a:xfrm>
          <a:prstGeom prst="line">
            <a:avLst/>
          </a:prstGeom>
          <a:ln w="38100" cap="flat" cmpd="sng" algn="ctr">
            <a:solidFill>
              <a:schemeClr val="accent6">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flipH="1">
            <a:off x="10392183" y="1719503"/>
            <a:ext cx="1327156" cy="3653686"/>
          </a:xfrm>
          <a:prstGeom prst="line">
            <a:avLst/>
          </a:prstGeom>
          <a:ln w="38100" cap="flat" cmpd="sng" algn="ctr">
            <a:solidFill>
              <a:schemeClr val="accent6">
                <a:lumMod val="7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kstSylinder 15"/>
          <p:cNvSpPr txBox="1"/>
          <p:nvPr/>
        </p:nvSpPr>
        <p:spPr>
          <a:xfrm>
            <a:off x="8715334" y="5593857"/>
            <a:ext cx="1828800" cy="646331"/>
          </a:xfrm>
          <a:prstGeom prst="rect">
            <a:avLst/>
          </a:prstGeom>
          <a:noFill/>
        </p:spPr>
        <p:txBody>
          <a:bodyPr wrap="square" rtlCol="0">
            <a:spAutoFit/>
          </a:bodyPr>
          <a:lstStyle/>
          <a:p>
            <a:r>
              <a:rPr lang="nn-NO"/>
              <a:t>Prioriterte satsingsområde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143472"/>
            <a:ext cx="10515600" cy="713236"/>
          </a:xfrm>
        </p:spPr>
        <p:txBody>
          <a:bodyPr>
            <a:normAutofit/>
          </a:bodyPr>
          <a:lstStyle/>
          <a:p>
            <a:r>
              <a:rPr lang="nb-NO" sz="3600" dirty="0"/>
              <a:t>4. Mål og prioriterte satsingsområde</a:t>
            </a:r>
          </a:p>
        </p:txBody>
      </p:sp>
      <p:sp>
        <p:nvSpPr>
          <p:cNvPr id="3" name="Plassholder for innhold 2"/>
          <p:cNvSpPr>
            <a:spLocks noGrp="1"/>
          </p:cNvSpPr>
          <p:nvPr>
            <p:ph sz="half" idx="1"/>
          </p:nvPr>
        </p:nvSpPr>
        <p:spPr>
          <a:xfrm>
            <a:off x="1217785" y="3813083"/>
            <a:ext cx="2429691" cy="846898"/>
          </a:xfrm>
          <a:solidFill>
            <a:schemeClr val="accent6">
              <a:lumMod val="75000"/>
            </a:schemeClr>
          </a:solidFill>
        </p:spPr>
        <p:txBody>
          <a:bodyPr>
            <a:noAutofit/>
          </a:bodyPr>
          <a:lstStyle/>
          <a:p>
            <a:pPr marL="0" indent="0">
              <a:buNone/>
            </a:pPr>
            <a:r>
              <a:rPr lang="nn-NO" sz="1200" dirty="0">
                <a:solidFill>
                  <a:schemeClr val="bg1"/>
                </a:solidFill>
              </a:rPr>
              <a:t>Få etablert gode tilrettelagde nærings og industriareal både for nye </a:t>
            </a:r>
            <a:r>
              <a:rPr lang="nn-NO" sz="1200" dirty="0" err="1">
                <a:solidFill>
                  <a:schemeClr val="bg1"/>
                </a:solidFill>
              </a:rPr>
              <a:t>etablerere</a:t>
            </a:r>
            <a:r>
              <a:rPr lang="nn-NO" sz="1200" dirty="0">
                <a:solidFill>
                  <a:schemeClr val="bg1"/>
                </a:solidFill>
              </a:rPr>
              <a:t>, og for </a:t>
            </a:r>
            <a:r>
              <a:rPr lang="nn-NO" sz="1200" dirty="0" err="1">
                <a:solidFill>
                  <a:schemeClr val="bg1"/>
                </a:solidFill>
              </a:rPr>
              <a:t>videreutvikling</a:t>
            </a:r>
            <a:r>
              <a:rPr lang="nn-NO" sz="1200" dirty="0">
                <a:solidFill>
                  <a:schemeClr val="bg1"/>
                </a:solidFill>
              </a:rPr>
              <a:t> av </a:t>
            </a:r>
            <a:r>
              <a:rPr lang="nn-NO" sz="1200" dirty="0" err="1">
                <a:solidFill>
                  <a:schemeClr val="bg1"/>
                </a:solidFill>
              </a:rPr>
              <a:t>eksisterende</a:t>
            </a:r>
            <a:r>
              <a:rPr lang="nn-NO" sz="1200" dirty="0">
                <a:solidFill>
                  <a:schemeClr val="bg1"/>
                </a:solidFill>
              </a:rPr>
              <a:t> .</a:t>
            </a:r>
          </a:p>
          <a:p>
            <a:pPr marL="0" indent="0">
              <a:buNone/>
            </a:pPr>
            <a:endParaRPr lang="nn-NO" sz="1200" dirty="0">
              <a:solidFill>
                <a:schemeClr val="bg1"/>
              </a:solidFill>
            </a:endParaRPr>
          </a:p>
        </p:txBody>
      </p:sp>
      <p:sp>
        <p:nvSpPr>
          <p:cNvPr id="6" name="Plassholder for innhold 2"/>
          <p:cNvSpPr txBox="1"/>
          <p:nvPr/>
        </p:nvSpPr>
        <p:spPr>
          <a:xfrm>
            <a:off x="1166949" y="2530780"/>
            <a:ext cx="2429691" cy="461665"/>
          </a:xfrm>
          <a:prstGeom prst="rect">
            <a:avLst/>
          </a:prstGeom>
          <a:solidFill>
            <a:schemeClr val="accent6">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sz="1800" dirty="0">
                <a:solidFill>
                  <a:schemeClr val="bg1"/>
                </a:solidFill>
              </a:rPr>
              <a:t>Areal og infrastruktur</a:t>
            </a:r>
          </a:p>
        </p:txBody>
      </p:sp>
      <p:sp>
        <p:nvSpPr>
          <p:cNvPr id="9" name="Plassholder for innhold 2"/>
          <p:cNvSpPr txBox="1"/>
          <p:nvPr/>
        </p:nvSpPr>
        <p:spPr>
          <a:xfrm>
            <a:off x="1162376" y="868180"/>
            <a:ext cx="3394674" cy="865964"/>
          </a:xfrm>
          <a:prstGeom prst="rect">
            <a:avLst/>
          </a:prstGeom>
          <a:solidFill>
            <a:schemeClr val="accent6">
              <a:lumMod val="5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n-NO" sz="1800" b="1" i="1" dirty="0">
                <a:solidFill>
                  <a:schemeClr val="bg1"/>
                </a:solidFill>
              </a:rPr>
              <a:t>HNU skal vere ivaretakande, nytenkande og synleg</a:t>
            </a:r>
          </a:p>
        </p:txBody>
      </p:sp>
      <p:sp>
        <p:nvSpPr>
          <p:cNvPr id="5" name="TekstSylinder 4"/>
          <p:cNvSpPr txBox="1"/>
          <p:nvPr/>
        </p:nvSpPr>
        <p:spPr>
          <a:xfrm>
            <a:off x="174170" y="1080212"/>
            <a:ext cx="896983" cy="276999"/>
          </a:xfrm>
          <a:prstGeom prst="rect">
            <a:avLst/>
          </a:prstGeom>
          <a:noFill/>
        </p:spPr>
        <p:txBody>
          <a:bodyPr wrap="square" rtlCol="0">
            <a:spAutoFit/>
          </a:bodyPr>
          <a:lstStyle/>
          <a:p>
            <a:r>
              <a:rPr lang="nb-NO" sz="1200" b="1" dirty="0"/>
              <a:t>Visjon</a:t>
            </a:r>
          </a:p>
        </p:txBody>
      </p:sp>
      <p:sp>
        <p:nvSpPr>
          <p:cNvPr id="10" name="Plassholder for innhold 2"/>
          <p:cNvSpPr txBox="1"/>
          <p:nvPr/>
        </p:nvSpPr>
        <p:spPr>
          <a:xfrm>
            <a:off x="1166949" y="1842763"/>
            <a:ext cx="10411104" cy="543895"/>
          </a:xfrm>
          <a:prstGeom prst="rect">
            <a:avLst/>
          </a:prstGeom>
          <a:solidFill>
            <a:schemeClr val="accent6">
              <a:lumMod val="60000"/>
              <a:lumOff val="40000"/>
            </a:schemeClr>
          </a:solidFill>
          <a:ln>
            <a:solidFill>
              <a:schemeClr val="accent6">
                <a:lumMod val="75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n-NO" sz="1400" b="1" i="1" dirty="0"/>
              <a:t>Skape vekst i Høyanger ved å nytte våre fortrinn for å etablere berekraftige næringar, vidareutvikle og skape knoppskyting i eksisterande næringsliv.</a:t>
            </a:r>
          </a:p>
        </p:txBody>
      </p:sp>
      <p:sp>
        <p:nvSpPr>
          <p:cNvPr id="11" name="TekstSylinder 10"/>
          <p:cNvSpPr txBox="1"/>
          <p:nvPr/>
        </p:nvSpPr>
        <p:spPr>
          <a:xfrm>
            <a:off x="174169" y="1924993"/>
            <a:ext cx="896983" cy="461665"/>
          </a:xfrm>
          <a:prstGeom prst="rect">
            <a:avLst/>
          </a:prstGeom>
          <a:noFill/>
        </p:spPr>
        <p:txBody>
          <a:bodyPr wrap="square" rtlCol="0">
            <a:spAutoFit/>
          </a:bodyPr>
          <a:lstStyle/>
          <a:p>
            <a:r>
              <a:rPr lang="nb-NO" sz="1200" b="1" dirty="0"/>
              <a:t>Overordna mål</a:t>
            </a:r>
          </a:p>
        </p:txBody>
      </p:sp>
      <p:sp>
        <p:nvSpPr>
          <p:cNvPr id="12" name="TekstSylinder 11"/>
          <p:cNvSpPr txBox="1"/>
          <p:nvPr/>
        </p:nvSpPr>
        <p:spPr>
          <a:xfrm>
            <a:off x="174169" y="2530780"/>
            <a:ext cx="896983" cy="461665"/>
          </a:xfrm>
          <a:prstGeom prst="rect">
            <a:avLst/>
          </a:prstGeom>
          <a:noFill/>
        </p:spPr>
        <p:txBody>
          <a:bodyPr wrap="square" rtlCol="0">
            <a:spAutoFit/>
          </a:bodyPr>
          <a:lstStyle/>
          <a:p>
            <a:r>
              <a:rPr lang="nb-NO" sz="1200" b="1" dirty="0"/>
              <a:t>Satsings-område</a:t>
            </a:r>
          </a:p>
        </p:txBody>
      </p:sp>
      <p:sp>
        <p:nvSpPr>
          <p:cNvPr id="13" name="Plassholder for innhold 2"/>
          <p:cNvSpPr txBox="1"/>
          <p:nvPr/>
        </p:nvSpPr>
        <p:spPr>
          <a:xfrm>
            <a:off x="3827420" y="2530780"/>
            <a:ext cx="2429691" cy="461665"/>
          </a:xfrm>
          <a:prstGeom prst="rect">
            <a:avLst/>
          </a:prstGeom>
          <a:solidFill>
            <a:schemeClr val="accent6">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sz="1800" dirty="0">
                <a:solidFill>
                  <a:schemeClr val="bg1"/>
                </a:solidFill>
              </a:rPr>
              <a:t>Sirkulære Høyanger</a:t>
            </a:r>
          </a:p>
        </p:txBody>
      </p:sp>
      <p:sp>
        <p:nvSpPr>
          <p:cNvPr id="14" name="Plassholder for innhold 2"/>
          <p:cNvSpPr txBox="1"/>
          <p:nvPr/>
        </p:nvSpPr>
        <p:spPr>
          <a:xfrm>
            <a:off x="6487891" y="2530780"/>
            <a:ext cx="2429691" cy="461665"/>
          </a:xfrm>
          <a:prstGeom prst="rect">
            <a:avLst/>
          </a:prstGeom>
          <a:solidFill>
            <a:schemeClr val="accent6">
              <a:lumMod val="5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sz="1800" dirty="0">
                <a:solidFill>
                  <a:schemeClr val="bg1"/>
                </a:solidFill>
              </a:rPr>
              <a:t>Attraktivitet</a:t>
            </a:r>
          </a:p>
        </p:txBody>
      </p:sp>
      <p:sp>
        <p:nvSpPr>
          <p:cNvPr id="15" name="Plassholder for innhold 2"/>
          <p:cNvSpPr txBox="1"/>
          <p:nvPr/>
        </p:nvSpPr>
        <p:spPr>
          <a:xfrm>
            <a:off x="9148362" y="2501630"/>
            <a:ext cx="2429691" cy="461665"/>
          </a:xfrm>
          <a:prstGeom prst="rect">
            <a:avLst/>
          </a:prstGeom>
          <a:solidFill>
            <a:schemeClr val="accent6">
              <a:lumMod val="5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n-NO" sz="1600" dirty="0">
                <a:solidFill>
                  <a:schemeClr val="bg1"/>
                </a:solidFill>
              </a:rPr>
              <a:t>Innovasjon og entreprenørskap</a:t>
            </a:r>
          </a:p>
        </p:txBody>
      </p:sp>
      <p:sp>
        <p:nvSpPr>
          <p:cNvPr id="16" name="Plassholder for innhold 2"/>
          <p:cNvSpPr txBox="1"/>
          <p:nvPr/>
        </p:nvSpPr>
        <p:spPr>
          <a:xfrm>
            <a:off x="3827420" y="3804375"/>
            <a:ext cx="2429691" cy="846898"/>
          </a:xfrm>
          <a:prstGeom prst="rect">
            <a:avLst/>
          </a:prstGeom>
          <a:solidFill>
            <a:schemeClr val="accent6">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n-NO" sz="1200" dirty="0">
                <a:solidFill>
                  <a:schemeClr val="bg1"/>
                </a:solidFill>
              </a:rPr>
              <a:t>Utvikle nye grøne arbeidsplassar ved å ta i bruk tilgjengeleg areal, infrastruktur og kompetanse.</a:t>
            </a:r>
          </a:p>
          <a:p>
            <a:pPr marL="0" indent="0">
              <a:buFont typeface="Arial" panose="020B0604020202020204" pitchFamily="34" charset="0"/>
              <a:buNone/>
            </a:pPr>
            <a:endParaRPr lang="nn-NO" sz="1200" dirty="0">
              <a:solidFill>
                <a:schemeClr val="bg1"/>
              </a:solidFill>
            </a:endParaRPr>
          </a:p>
        </p:txBody>
      </p:sp>
      <p:sp>
        <p:nvSpPr>
          <p:cNvPr id="17" name="Plassholder for innhold 2"/>
          <p:cNvSpPr txBox="1"/>
          <p:nvPr/>
        </p:nvSpPr>
        <p:spPr>
          <a:xfrm>
            <a:off x="6487890" y="3813084"/>
            <a:ext cx="2429691" cy="846898"/>
          </a:xfrm>
          <a:prstGeom prst="rect">
            <a:avLst/>
          </a:prstGeom>
          <a:solidFill>
            <a:schemeClr val="accent6">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n-NO" sz="1200" dirty="0">
                <a:solidFill>
                  <a:schemeClr val="bg1"/>
                </a:solidFill>
              </a:rPr>
              <a:t>Utvikle Høyanger som ein attraktiv kommune å besøke, drive næring i og bu i.</a:t>
            </a:r>
          </a:p>
          <a:p>
            <a:pPr marL="0" indent="0">
              <a:buFont typeface="Arial" panose="020B0604020202020204" pitchFamily="34" charset="0"/>
              <a:buNone/>
            </a:pPr>
            <a:endParaRPr lang="nn-NO" sz="1200" dirty="0">
              <a:solidFill>
                <a:schemeClr val="bg1"/>
              </a:solidFill>
            </a:endParaRPr>
          </a:p>
        </p:txBody>
      </p:sp>
      <p:sp>
        <p:nvSpPr>
          <p:cNvPr id="18" name="Plassholder for innhold 2"/>
          <p:cNvSpPr txBox="1"/>
          <p:nvPr/>
        </p:nvSpPr>
        <p:spPr>
          <a:xfrm>
            <a:off x="9148362" y="3813083"/>
            <a:ext cx="2429691" cy="846898"/>
          </a:xfrm>
          <a:prstGeom prst="rect">
            <a:avLst/>
          </a:prstGeom>
          <a:solidFill>
            <a:schemeClr val="accent6">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n-NO" sz="1200" dirty="0">
                <a:solidFill>
                  <a:schemeClr val="bg1"/>
                </a:solidFill>
              </a:rPr>
              <a:t>Auke innovasjonstakta i næringslivet og fremme entreprenørskap blant dei yngre</a:t>
            </a:r>
          </a:p>
          <a:p>
            <a:pPr marL="0" indent="0">
              <a:buFont typeface="Arial" panose="020B0604020202020204" pitchFamily="34" charset="0"/>
              <a:buNone/>
            </a:pPr>
            <a:endParaRPr lang="nn-NO" sz="1200" dirty="0">
              <a:solidFill>
                <a:schemeClr val="bg1"/>
              </a:solidFill>
            </a:endParaRPr>
          </a:p>
        </p:txBody>
      </p:sp>
      <p:sp>
        <p:nvSpPr>
          <p:cNvPr id="19" name="TekstSylinder 18"/>
          <p:cNvSpPr txBox="1"/>
          <p:nvPr/>
        </p:nvSpPr>
        <p:spPr>
          <a:xfrm>
            <a:off x="174169" y="3887736"/>
            <a:ext cx="896983" cy="276999"/>
          </a:xfrm>
          <a:prstGeom prst="rect">
            <a:avLst/>
          </a:prstGeom>
          <a:noFill/>
        </p:spPr>
        <p:txBody>
          <a:bodyPr wrap="square" rtlCol="0">
            <a:spAutoFit/>
          </a:bodyPr>
          <a:lstStyle/>
          <a:p>
            <a:r>
              <a:rPr lang="nb-NO" sz="1200" b="1" dirty="0"/>
              <a:t>Mål</a:t>
            </a:r>
          </a:p>
        </p:txBody>
      </p:sp>
      <p:sp>
        <p:nvSpPr>
          <p:cNvPr id="24" name="TekstSylinder 23"/>
          <p:cNvSpPr txBox="1"/>
          <p:nvPr/>
        </p:nvSpPr>
        <p:spPr>
          <a:xfrm>
            <a:off x="174169" y="4959226"/>
            <a:ext cx="896983" cy="276999"/>
          </a:xfrm>
          <a:prstGeom prst="rect">
            <a:avLst/>
          </a:prstGeom>
          <a:noFill/>
        </p:spPr>
        <p:txBody>
          <a:bodyPr wrap="square" rtlCol="0">
            <a:spAutoFit/>
          </a:bodyPr>
          <a:lstStyle/>
          <a:p>
            <a:r>
              <a:rPr lang="nn-NO" sz="1200" b="1" dirty="0"/>
              <a:t>Strategiar</a:t>
            </a:r>
          </a:p>
        </p:txBody>
      </p:sp>
      <p:pic>
        <p:nvPicPr>
          <p:cNvPr id="25" name="Graphic 24" descr="Man and woman"/>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42355" y="3042384"/>
            <a:ext cx="720760" cy="720760"/>
          </a:xfrm>
          <a:prstGeom prst="rect">
            <a:avLst/>
          </a:prstGeom>
        </p:spPr>
      </p:pic>
      <p:pic>
        <p:nvPicPr>
          <p:cNvPr id="26" name="Graphic 32" descr="Sustainability"/>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3821" y="3024652"/>
            <a:ext cx="720760" cy="720760"/>
          </a:xfrm>
          <a:prstGeom prst="rect">
            <a:avLst/>
          </a:prstGeom>
        </p:spPr>
      </p:pic>
      <p:pic>
        <p:nvPicPr>
          <p:cNvPr id="27" name="Graphic 36" descr="Cycle with peopl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91019" y="2889974"/>
            <a:ext cx="914400" cy="914400"/>
          </a:xfrm>
          <a:prstGeom prst="rect">
            <a:avLst/>
          </a:prstGeom>
        </p:spPr>
      </p:pic>
      <p:grpSp>
        <p:nvGrpSpPr>
          <p:cNvPr id="29" name="Graphic 2"/>
          <p:cNvGrpSpPr/>
          <p:nvPr/>
        </p:nvGrpSpPr>
        <p:grpSpPr>
          <a:xfrm>
            <a:off x="1964826" y="3141965"/>
            <a:ext cx="817781" cy="520298"/>
            <a:chOff x="2061847" y="2984315"/>
            <a:chExt cx="506720" cy="520298"/>
          </a:xfrm>
          <a:solidFill>
            <a:schemeClr val="accent5">
              <a:lumMod val="50000"/>
            </a:schemeClr>
          </a:solidFill>
        </p:grpSpPr>
        <p:sp>
          <p:nvSpPr>
            <p:cNvPr id="30" name="Frihåndsform: figur 29"/>
            <p:cNvSpPr/>
            <p:nvPr/>
          </p:nvSpPr>
          <p:spPr>
            <a:xfrm>
              <a:off x="2173929" y="3030713"/>
              <a:ext cx="51019" cy="51019"/>
            </a:xfrm>
            <a:custGeom>
              <a:avLst/>
              <a:gdLst>
                <a:gd name="connsiteX0" fmla="*/ 3304 w 51019"/>
                <a:gd name="connsiteY0" fmla="*/ 51020 h 51019"/>
                <a:gd name="connsiteX1" fmla="*/ 47716 w 51019"/>
                <a:gd name="connsiteY1" fmla="*/ 51020 h 51019"/>
                <a:gd name="connsiteX2" fmla="*/ 51020 w 51019"/>
                <a:gd name="connsiteY2" fmla="*/ 47716 h 51019"/>
                <a:gd name="connsiteX3" fmla="*/ 51020 w 51019"/>
                <a:gd name="connsiteY3" fmla="*/ 3304 h 51019"/>
                <a:gd name="connsiteX4" fmla="*/ 47716 w 51019"/>
                <a:gd name="connsiteY4" fmla="*/ 0 h 51019"/>
                <a:gd name="connsiteX5" fmla="*/ 3304 w 51019"/>
                <a:gd name="connsiteY5" fmla="*/ 0 h 51019"/>
                <a:gd name="connsiteX6" fmla="*/ 0 w 51019"/>
                <a:gd name="connsiteY6" fmla="*/ 3304 h 51019"/>
                <a:gd name="connsiteX7" fmla="*/ 0 w 51019"/>
                <a:gd name="connsiteY7" fmla="*/ 47716 h 51019"/>
                <a:gd name="connsiteX8" fmla="*/ 3304 w 51019"/>
                <a:gd name="connsiteY8" fmla="*/ 51020 h 51019"/>
                <a:gd name="connsiteX9" fmla="*/ 6608 w 51019"/>
                <a:gd name="connsiteY9" fmla="*/ 6608 h 51019"/>
                <a:gd name="connsiteX10" fmla="*/ 44412 w 51019"/>
                <a:gd name="connsiteY10" fmla="*/ 6608 h 51019"/>
                <a:gd name="connsiteX11" fmla="*/ 44412 w 51019"/>
                <a:gd name="connsiteY11" fmla="*/ 44412 h 51019"/>
                <a:gd name="connsiteX12" fmla="*/ 6608 w 51019"/>
                <a:gd name="connsiteY12" fmla="*/ 44412 h 5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9" h="51019">
                  <a:moveTo>
                    <a:pt x="3304" y="51020"/>
                  </a:moveTo>
                  <a:lnTo>
                    <a:pt x="47716" y="51020"/>
                  </a:lnTo>
                  <a:cubicBezTo>
                    <a:pt x="49539" y="51019"/>
                    <a:pt x="51020" y="49540"/>
                    <a:pt x="51020" y="47716"/>
                  </a:cubicBezTo>
                  <a:lnTo>
                    <a:pt x="51020" y="3304"/>
                  </a:lnTo>
                  <a:cubicBezTo>
                    <a:pt x="51020" y="1479"/>
                    <a:pt x="49539" y="0"/>
                    <a:pt x="47716" y="0"/>
                  </a:cubicBezTo>
                  <a:lnTo>
                    <a:pt x="3304" y="0"/>
                  </a:lnTo>
                  <a:cubicBezTo>
                    <a:pt x="1479" y="0"/>
                    <a:pt x="0" y="1479"/>
                    <a:pt x="0" y="3304"/>
                  </a:cubicBezTo>
                  <a:lnTo>
                    <a:pt x="0" y="47716"/>
                  </a:lnTo>
                  <a:cubicBezTo>
                    <a:pt x="0" y="49540"/>
                    <a:pt x="1479" y="51019"/>
                    <a:pt x="3304" y="51020"/>
                  </a:cubicBezTo>
                  <a:close/>
                  <a:moveTo>
                    <a:pt x="6608" y="6608"/>
                  </a:moveTo>
                  <a:lnTo>
                    <a:pt x="44412" y="6608"/>
                  </a:lnTo>
                  <a:lnTo>
                    <a:pt x="44412" y="44412"/>
                  </a:lnTo>
                  <a:lnTo>
                    <a:pt x="6608" y="44412"/>
                  </a:lnTo>
                  <a:close/>
                </a:path>
              </a:pathLst>
            </a:custGeom>
            <a:solidFill>
              <a:schemeClr val="accent5">
                <a:lumMod val="50000"/>
              </a:schemeClr>
            </a:solidFill>
            <a:ln w="2188" cap="flat">
              <a:noFill/>
              <a:prstDash val="solid"/>
              <a:miter/>
            </a:ln>
          </p:spPr>
          <p:txBody>
            <a:bodyPr rtlCol="0" anchor="ctr"/>
            <a:lstStyle/>
            <a:p>
              <a:endParaRPr lang="nb-NO"/>
            </a:p>
          </p:txBody>
        </p:sp>
        <p:sp>
          <p:nvSpPr>
            <p:cNvPr id="31" name="Frihåndsform: figur 30"/>
            <p:cNvSpPr/>
            <p:nvPr/>
          </p:nvSpPr>
          <p:spPr>
            <a:xfrm>
              <a:off x="2262821" y="3030713"/>
              <a:ext cx="51018" cy="51019"/>
            </a:xfrm>
            <a:custGeom>
              <a:avLst/>
              <a:gdLst>
                <a:gd name="connsiteX0" fmla="*/ 3304 w 51018"/>
                <a:gd name="connsiteY0" fmla="*/ 51020 h 51019"/>
                <a:gd name="connsiteX1" fmla="*/ 47714 w 51018"/>
                <a:gd name="connsiteY1" fmla="*/ 51020 h 51019"/>
                <a:gd name="connsiteX2" fmla="*/ 51018 w 51018"/>
                <a:gd name="connsiteY2" fmla="*/ 47716 h 51019"/>
                <a:gd name="connsiteX3" fmla="*/ 51018 w 51018"/>
                <a:gd name="connsiteY3" fmla="*/ 3304 h 51019"/>
                <a:gd name="connsiteX4" fmla="*/ 47714 w 51018"/>
                <a:gd name="connsiteY4" fmla="*/ 0 h 51019"/>
                <a:gd name="connsiteX5" fmla="*/ 3304 w 51018"/>
                <a:gd name="connsiteY5" fmla="*/ 0 h 51019"/>
                <a:gd name="connsiteX6" fmla="*/ 0 w 51018"/>
                <a:gd name="connsiteY6" fmla="*/ 3304 h 51019"/>
                <a:gd name="connsiteX7" fmla="*/ 0 w 51018"/>
                <a:gd name="connsiteY7" fmla="*/ 47716 h 51019"/>
                <a:gd name="connsiteX8" fmla="*/ 3304 w 51018"/>
                <a:gd name="connsiteY8" fmla="*/ 51020 h 51019"/>
                <a:gd name="connsiteX9" fmla="*/ 6608 w 51018"/>
                <a:gd name="connsiteY9" fmla="*/ 6608 h 51019"/>
                <a:gd name="connsiteX10" fmla="*/ 44410 w 51018"/>
                <a:gd name="connsiteY10" fmla="*/ 6608 h 51019"/>
                <a:gd name="connsiteX11" fmla="*/ 44410 w 51018"/>
                <a:gd name="connsiteY11" fmla="*/ 44412 h 51019"/>
                <a:gd name="connsiteX12" fmla="*/ 6608 w 51018"/>
                <a:gd name="connsiteY12" fmla="*/ 44412 h 5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9">
                  <a:moveTo>
                    <a:pt x="3304" y="51020"/>
                  </a:moveTo>
                  <a:lnTo>
                    <a:pt x="47714" y="51020"/>
                  </a:lnTo>
                  <a:cubicBezTo>
                    <a:pt x="49538" y="51019"/>
                    <a:pt x="51018" y="49540"/>
                    <a:pt x="51018" y="47716"/>
                  </a:cubicBezTo>
                  <a:lnTo>
                    <a:pt x="51018" y="3304"/>
                  </a:lnTo>
                  <a:cubicBezTo>
                    <a:pt x="51018" y="1479"/>
                    <a:pt x="49538" y="0"/>
                    <a:pt x="47714" y="0"/>
                  </a:cubicBezTo>
                  <a:lnTo>
                    <a:pt x="3304" y="0"/>
                  </a:lnTo>
                  <a:cubicBezTo>
                    <a:pt x="1478" y="0"/>
                    <a:pt x="0" y="1479"/>
                    <a:pt x="0" y="3304"/>
                  </a:cubicBezTo>
                  <a:lnTo>
                    <a:pt x="0" y="47716"/>
                  </a:lnTo>
                  <a:cubicBezTo>
                    <a:pt x="0" y="49540"/>
                    <a:pt x="1478" y="51019"/>
                    <a:pt x="3304" y="51020"/>
                  </a:cubicBezTo>
                  <a:close/>
                  <a:moveTo>
                    <a:pt x="6608" y="6608"/>
                  </a:moveTo>
                  <a:lnTo>
                    <a:pt x="44410" y="6608"/>
                  </a:lnTo>
                  <a:lnTo>
                    <a:pt x="44410" y="44412"/>
                  </a:lnTo>
                  <a:lnTo>
                    <a:pt x="6608" y="44412"/>
                  </a:lnTo>
                  <a:close/>
                </a:path>
              </a:pathLst>
            </a:custGeom>
            <a:solidFill>
              <a:schemeClr val="accent5">
                <a:lumMod val="50000"/>
              </a:schemeClr>
            </a:solidFill>
            <a:ln w="2188" cap="flat">
              <a:noFill/>
              <a:prstDash val="solid"/>
              <a:miter/>
            </a:ln>
          </p:spPr>
          <p:txBody>
            <a:bodyPr rtlCol="0" anchor="ctr"/>
            <a:lstStyle/>
            <a:p>
              <a:endParaRPr lang="nb-NO"/>
            </a:p>
          </p:txBody>
        </p:sp>
        <p:sp>
          <p:nvSpPr>
            <p:cNvPr id="32" name="Frihåndsform: figur 31"/>
            <p:cNvSpPr/>
            <p:nvPr/>
          </p:nvSpPr>
          <p:spPr>
            <a:xfrm>
              <a:off x="2351712" y="3030713"/>
              <a:ext cx="51018" cy="51019"/>
            </a:xfrm>
            <a:custGeom>
              <a:avLst/>
              <a:gdLst>
                <a:gd name="connsiteX0" fmla="*/ 3304 w 51018"/>
                <a:gd name="connsiteY0" fmla="*/ 51020 h 51019"/>
                <a:gd name="connsiteX1" fmla="*/ 47714 w 51018"/>
                <a:gd name="connsiteY1" fmla="*/ 51020 h 51019"/>
                <a:gd name="connsiteX2" fmla="*/ 51018 w 51018"/>
                <a:gd name="connsiteY2" fmla="*/ 47716 h 51019"/>
                <a:gd name="connsiteX3" fmla="*/ 51018 w 51018"/>
                <a:gd name="connsiteY3" fmla="*/ 3304 h 51019"/>
                <a:gd name="connsiteX4" fmla="*/ 47714 w 51018"/>
                <a:gd name="connsiteY4" fmla="*/ 0 h 51019"/>
                <a:gd name="connsiteX5" fmla="*/ 3304 w 51018"/>
                <a:gd name="connsiteY5" fmla="*/ 0 h 51019"/>
                <a:gd name="connsiteX6" fmla="*/ 0 w 51018"/>
                <a:gd name="connsiteY6" fmla="*/ 3304 h 51019"/>
                <a:gd name="connsiteX7" fmla="*/ 0 w 51018"/>
                <a:gd name="connsiteY7" fmla="*/ 47716 h 51019"/>
                <a:gd name="connsiteX8" fmla="*/ 3304 w 51018"/>
                <a:gd name="connsiteY8" fmla="*/ 51020 h 51019"/>
                <a:gd name="connsiteX9" fmla="*/ 6608 w 51018"/>
                <a:gd name="connsiteY9" fmla="*/ 6608 h 51019"/>
                <a:gd name="connsiteX10" fmla="*/ 44410 w 51018"/>
                <a:gd name="connsiteY10" fmla="*/ 6608 h 51019"/>
                <a:gd name="connsiteX11" fmla="*/ 44410 w 51018"/>
                <a:gd name="connsiteY11" fmla="*/ 44412 h 51019"/>
                <a:gd name="connsiteX12" fmla="*/ 6608 w 51018"/>
                <a:gd name="connsiteY12" fmla="*/ 44412 h 5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9">
                  <a:moveTo>
                    <a:pt x="3304" y="51020"/>
                  </a:moveTo>
                  <a:lnTo>
                    <a:pt x="47714" y="51020"/>
                  </a:lnTo>
                  <a:cubicBezTo>
                    <a:pt x="49540" y="51019"/>
                    <a:pt x="51018" y="49540"/>
                    <a:pt x="51018" y="47716"/>
                  </a:cubicBezTo>
                  <a:lnTo>
                    <a:pt x="51018" y="3304"/>
                  </a:lnTo>
                  <a:cubicBezTo>
                    <a:pt x="51018" y="1479"/>
                    <a:pt x="49540" y="0"/>
                    <a:pt x="47714" y="0"/>
                  </a:cubicBezTo>
                  <a:lnTo>
                    <a:pt x="3304" y="0"/>
                  </a:lnTo>
                  <a:cubicBezTo>
                    <a:pt x="1480" y="0"/>
                    <a:pt x="0" y="1479"/>
                    <a:pt x="0" y="3304"/>
                  </a:cubicBezTo>
                  <a:lnTo>
                    <a:pt x="0" y="47716"/>
                  </a:lnTo>
                  <a:cubicBezTo>
                    <a:pt x="0" y="49540"/>
                    <a:pt x="1480" y="51019"/>
                    <a:pt x="3304" y="51020"/>
                  </a:cubicBezTo>
                  <a:close/>
                  <a:moveTo>
                    <a:pt x="6608" y="6608"/>
                  </a:moveTo>
                  <a:lnTo>
                    <a:pt x="44410" y="6608"/>
                  </a:lnTo>
                  <a:lnTo>
                    <a:pt x="44410" y="44412"/>
                  </a:lnTo>
                  <a:lnTo>
                    <a:pt x="6608" y="44412"/>
                  </a:lnTo>
                  <a:close/>
                </a:path>
              </a:pathLst>
            </a:custGeom>
            <a:solidFill>
              <a:schemeClr val="accent5">
                <a:lumMod val="50000"/>
              </a:schemeClr>
            </a:solidFill>
            <a:ln w="2188" cap="flat">
              <a:noFill/>
              <a:prstDash val="solid"/>
              <a:miter/>
            </a:ln>
          </p:spPr>
          <p:txBody>
            <a:bodyPr rtlCol="0" anchor="ctr"/>
            <a:lstStyle/>
            <a:p>
              <a:endParaRPr lang="nb-NO"/>
            </a:p>
          </p:txBody>
        </p:sp>
        <p:sp>
          <p:nvSpPr>
            <p:cNvPr id="33" name="Frihåndsform: figur 32"/>
            <p:cNvSpPr/>
            <p:nvPr/>
          </p:nvSpPr>
          <p:spPr>
            <a:xfrm>
              <a:off x="2173929" y="3107904"/>
              <a:ext cx="51019" cy="51018"/>
            </a:xfrm>
            <a:custGeom>
              <a:avLst/>
              <a:gdLst>
                <a:gd name="connsiteX0" fmla="*/ 51020 w 51019"/>
                <a:gd name="connsiteY0" fmla="*/ 47714 h 51018"/>
                <a:gd name="connsiteX1" fmla="*/ 51020 w 51019"/>
                <a:gd name="connsiteY1" fmla="*/ 3304 h 51018"/>
                <a:gd name="connsiteX2" fmla="*/ 47716 w 51019"/>
                <a:gd name="connsiteY2" fmla="*/ 0 h 51018"/>
                <a:gd name="connsiteX3" fmla="*/ 3304 w 51019"/>
                <a:gd name="connsiteY3" fmla="*/ 0 h 51018"/>
                <a:gd name="connsiteX4" fmla="*/ 0 w 51019"/>
                <a:gd name="connsiteY4" fmla="*/ 3304 h 51018"/>
                <a:gd name="connsiteX5" fmla="*/ 0 w 51019"/>
                <a:gd name="connsiteY5" fmla="*/ 47714 h 51018"/>
                <a:gd name="connsiteX6" fmla="*/ 3304 w 51019"/>
                <a:gd name="connsiteY6" fmla="*/ 51018 h 51018"/>
                <a:gd name="connsiteX7" fmla="*/ 47716 w 51019"/>
                <a:gd name="connsiteY7" fmla="*/ 51018 h 51018"/>
                <a:gd name="connsiteX8" fmla="*/ 51020 w 51019"/>
                <a:gd name="connsiteY8" fmla="*/ 47714 h 51018"/>
                <a:gd name="connsiteX9" fmla="*/ 44412 w 51019"/>
                <a:gd name="connsiteY9" fmla="*/ 44410 h 51018"/>
                <a:gd name="connsiteX10" fmla="*/ 6608 w 51019"/>
                <a:gd name="connsiteY10" fmla="*/ 44410 h 51018"/>
                <a:gd name="connsiteX11" fmla="*/ 6608 w 51019"/>
                <a:gd name="connsiteY11" fmla="*/ 6608 h 51018"/>
                <a:gd name="connsiteX12" fmla="*/ 44412 w 51019"/>
                <a:gd name="connsiteY12" fmla="*/ 6608 h 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9" h="51018">
                  <a:moveTo>
                    <a:pt x="51020" y="47714"/>
                  </a:moveTo>
                  <a:lnTo>
                    <a:pt x="51020" y="3304"/>
                  </a:lnTo>
                  <a:cubicBezTo>
                    <a:pt x="51020" y="1479"/>
                    <a:pt x="49539" y="0"/>
                    <a:pt x="47716" y="0"/>
                  </a:cubicBezTo>
                  <a:lnTo>
                    <a:pt x="3304" y="0"/>
                  </a:lnTo>
                  <a:cubicBezTo>
                    <a:pt x="1479" y="0"/>
                    <a:pt x="0" y="1479"/>
                    <a:pt x="0" y="3304"/>
                  </a:cubicBezTo>
                  <a:lnTo>
                    <a:pt x="0" y="47714"/>
                  </a:lnTo>
                  <a:cubicBezTo>
                    <a:pt x="0" y="49540"/>
                    <a:pt x="1479" y="51018"/>
                    <a:pt x="3304" y="51018"/>
                  </a:cubicBezTo>
                  <a:lnTo>
                    <a:pt x="47716" y="51018"/>
                  </a:lnTo>
                  <a:cubicBezTo>
                    <a:pt x="49539" y="51018"/>
                    <a:pt x="51017" y="49540"/>
                    <a:pt x="51020" y="47714"/>
                  </a:cubicBezTo>
                  <a:close/>
                  <a:moveTo>
                    <a:pt x="44412" y="44410"/>
                  </a:moveTo>
                  <a:lnTo>
                    <a:pt x="6608" y="44410"/>
                  </a:lnTo>
                  <a:lnTo>
                    <a:pt x="6608" y="6608"/>
                  </a:lnTo>
                  <a:lnTo>
                    <a:pt x="44412" y="6608"/>
                  </a:lnTo>
                  <a:close/>
                </a:path>
              </a:pathLst>
            </a:custGeom>
            <a:solidFill>
              <a:schemeClr val="accent5">
                <a:lumMod val="50000"/>
              </a:schemeClr>
            </a:solidFill>
            <a:ln w="2188" cap="flat">
              <a:noFill/>
              <a:prstDash val="solid"/>
              <a:miter/>
            </a:ln>
          </p:spPr>
          <p:txBody>
            <a:bodyPr rtlCol="0" anchor="ctr"/>
            <a:lstStyle/>
            <a:p>
              <a:endParaRPr lang="nb-NO"/>
            </a:p>
          </p:txBody>
        </p:sp>
        <p:sp>
          <p:nvSpPr>
            <p:cNvPr id="34" name="Frihåndsform: figur 33"/>
            <p:cNvSpPr/>
            <p:nvPr/>
          </p:nvSpPr>
          <p:spPr>
            <a:xfrm>
              <a:off x="2262821" y="3107904"/>
              <a:ext cx="51018" cy="51018"/>
            </a:xfrm>
            <a:custGeom>
              <a:avLst/>
              <a:gdLst>
                <a:gd name="connsiteX0" fmla="*/ 3304 w 51018"/>
                <a:gd name="connsiteY0" fmla="*/ 51018 h 51018"/>
                <a:gd name="connsiteX1" fmla="*/ 47714 w 51018"/>
                <a:gd name="connsiteY1" fmla="*/ 51018 h 51018"/>
                <a:gd name="connsiteX2" fmla="*/ 51018 w 51018"/>
                <a:gd name="connsiteY2" fmla="*/ 47714 h 51018"/>
                <a:gd name="connsiteX3" fmla="*/ 51018 w 51018"/>
                <a:gd name="connsiteY3" fmla="*/ 3304 h 51018"/>
                <a:gd name="connsiteX4" fmla="*/ 47714 w 51018"/>
                <a:gd name="connsiteY4" fmla="*/ 0 h 51018"/>
                <a:gd name="connsiteX5" fmla="*/ 3304 w 51018"/>
                <a:gd name="connsiteY5" fmla="*/ 0 h 51018"/>
                <a:gd name="connsiteX6" fmla="*/ 0 w 51018"/>
                <a:gd name="connsiteY6" fmla="*/ 3304 h 51018"/>
                <a:gd name="connsiteX7" fmla="*/ 0 w 51018"/>
                <a:gd name="connsiteY7" fmla="*/ 47714 h 51018"/>
                <a:gd name="connsiteX8" fmla="*/ 3304 w 51018"/>
                <a:gd name="connsiteY8" fmla="*/ 51018 h 51018"/>
                <a:gd name="connsiteX9" fmla="*/ 6608 w 51018"/>
                <a:gd name="connsiteY9" fmla="*/ 6608 h 51018"/>
                <a:gd name="connsiteX10" fmla="*/ 44410 w 51018"/>
                <a:gd name="connsiteY10" fmla="*/ 6608 h 51018"/>
                <a:gd name="connsiteX11" fmla="*/ 44410 w 51018"/>
                <a:gd name="connsiteY11" fmla="*/ 44410 h 51018"/>
                <a:gd name="connsiteX12" fmla="*/ 6608 w 51018"/>
                <a:gd name="connsiteY12" fmla="*/ 44410 h 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8">
                  <a:moveTo>
                    <a:pt x="3304" y="51018"/>
                  </a:moveTo>
                  <a:lnTo>
                    <a:pt x="47714" y="51018"/>
                  </a:lnTo>
                  <a:cubicBezTo>
                    <a:pt x="49538" y="51018"/>
                    <a:pt x="51018" y="49540"/>
                    <a:pt x="51018" y="47714"/>
                  </a:cubicBezTo>
                  <a:lnTo>
                    <a:pt x="51018" y="3304"/>
                  </a:lnTo>
                  <a:cubicBezTo>
                    <a:pt x="51018" y="1479"/>
                    <a:pt x="49538" y="0"/>
                    <a:pt x="47714" y="0"/>
                  </a:cubicBezTo>
                  <a:lnTo>
                    <a:pt x="3304" y="0"/>
                  </a:lnTo>
                  <a:cubicBezTo>
                    <a:pt x="1478" y="0"/>
                    <a:pt x="0" y="1479"/>
                    <a:pt x="0" y="3304"/>
                  </a:cubicBezTo>
                  <a:lnTo>
                    <a:pt x="0" y="47714"/>
                  </a:lnTo>
                  <a:cubicBezTo>
                    <a:pt x="0" y="49540"/>
                    <a:pt x="1478" y="51018"/>
                    <a:pt x="3304" y="51018"/>
                  </a:cubicBezTo>
                  <a:close/>
                  <a:moveTo>
                    <a:pt x="6608" y="6608"/>
                  </a:moveTo>
                  <a:lnTo>
                    <a:pt x="44410" y="6608"/>
                  </a:lnTo>
                  <a:lnTo>
                    <a:pt x="44410" y="44410"/>
                  </a:lnTo>
                  <a:lnTo>
                    <a:pt x="6608" y="44410"/>
                  </a:lnTo>
                  <a:close/>
                </a:path>
              </a:pathLst>
            </a:custGeom>
            <a:solidFill>
              <a:schemeClr val="accent5">
                <a:lumMod val="50000"/>
              </a:schemeClr>
            </a:solidFill>
            <a:ln w="2188" cap="flat">
              <a:noFill/>
              <a:prstDash val="solid"/>
              <a:miter/>
            </a:ln>
          </p:spPr>
          <p:txBody>
            <a:bodyPr rtlCol="0" anchor="ctr"/>
            <a:lstStyle/>
            <a:p>
              <a:endParaRPr lang="nb-NO"/>
            </a:p>
          </p:txBody>
        </p:sp>
        <p:sp>
          <p:nvSpPr>
            <p:cNvPr id="35" name="Frihåndsform: figur 34"/>
            <p:cNvSpPr/>
            <p:nvPr/>
          </p:nvSpPr>
          <p:spPr>
            <a:xfrm>
              <a:off x="2351712" y="3107904"/>
              <a:ext cx="51018" cy="51018"/>
            </a:xfrm>
            <a:custGeom>
              <a:avLst/>
              <a:gdLst>
                <a:gd name="connsiteX0" fmla="*/ 3304 w 51018"/>
                <a:gd name="connsiteY0" fmla="*/ 51018 h 51018"/>
                <a:gd name="connsiteX1" fmla="*/ 47714 w 51018"/>
                <a:gd name="connsiteY1" fmla="*/ 51018 h 51018"/>
                <a:gd name="connsiteX2" fmla="*/ 51018 w 51018"/>
                <a:gd name="connsiteY2" fmla="*/ 47714 h 51018"/>
                <a:gd name="connsiteX3" fmla="*/ 51018 w 51018"/>
                <a:gd name="connsiteY3" fmla="*/ 3304 h 51018"/>
                <a:gd name="connsiteX4" fmla="*/ 47714 w 51018"/>
                <a:gd name="connsiteY4" fmla="*/ 0 h 51018"/>
                <a:gd name="connsiteX5" fmla="*/ 3304 w 51018"/>
                <a:gd name="connsiteY5" fmla="*/ 0 h 51018"/>
                <a:gd name="connsiteX6" fmla="*/ 0 w 51018"/>
                <a:gd name="connsiteY6" fmla="*/ 3304 h 51018"/>
                <a:gd name="connsiteX7" fmla="*/ 0 w 51018"/>
                <a:gd name="connsiteY7" fmla="*/ 47714 h 51018"/>
                <a:gd name="connsiteX8" fmla="*/ 3304 w 51018"/>
                <a:gd name="connsiteY8" fmla="*/ 51018 h 51018"/>
                <a:gd name="connsiteX9" fmla="*/ 6608 w 51018"/>
                <a:gd name="connsiteY9" fmla="*/ 6608 h 51018"/>
                <a:gd name="connsiteX10" fmla="*/ 44410 w 51018"/>
                <a:gd name="connsiteY10" fmla="*/ 6608 h 51018"/>
                <a:gd name="connsiteX11" fmla="*/ 44410 w 51018"/>
                <a:gd name="connsiteY11" fmla="*/ 44410 h 51018"/>
                <a:gd name="connsiteX12" fmla="*/ 6608 w 51018"/>
                <a:gd name="connsiteY12" fmla="*/ 44410 h 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8">
                  <a:moveTo>
                    <a:pt x="3304" y="51018"/>
                  </a:moveTo>
                  <a:lnTo>
                    <a:pt x="47714" y="51018"/>
                  </a:lnTo>
                  <a:cubicBezTo>
                    <a:pt x="49540" y="51018"/>
                    <a:pt x="51018" y="49540"/>
                    <a:pt x="51018" y="47714"/>
                  </a:cubicBezTo>
                  <a:lnTo>
                    <a:pt x="51018" y="3304"/>
                  </a:lnTo>
                  <a:cubicBezTo>
                    <a:pt x="51018" y="1479"/>
                    <a:pt x="49540" y="0"/>
                    <a:pt x="47714" y="0"/>
                  </a:cubicBezTo>
                  <a:lnTo>
                    <a:pt x="3304" y="0"/>
                  </a:lnTo>
                  <a:cubicBezTo>
                    <a:pt x="1480" y="0"/>
                    <a:pt x="0" y="1479"/>
                    <a:pt x="0" y="3304"/>
                  </a:cubicBezTo>
                  <a:lnTo>
                    <a:pt x="0" y="47714"/>
                  </a:lnTo>
                  <a:cubicBezTo>
                    <a:pt x="0" y="49540"/>
                    <a:pt x="1480" y="51018"/>
                    <a:pt x="3304" y="51018"/>
                  </a:cubicBezTo>
                  <a:close/>
                  <a:moveTo>
                    <a:pt x="6608" y="6608"/>
                  </a:moveTo>
                  <a:lnTo>
                    <a:pt x="44410" y="6608"/>
                  </a:lnTo>
                  <a:lnTo>
                    <a:pt x="44410" y="44410"/>
                  </a:lnTo>
                  <a:lnTo>
                    <a:pt x="6608" y="44410"/>
                  </a:lnTo>
                  <a:close/>
                </a:path>
              </a:pathLst>
            </a:custGeom>
            <a:solidFill>
              <a:schemeClr val="accent5">
                <a:lumMod val="50000"/>
              </a:schemeClr>
            </a:solidFill>
            <a:ln w="2188" cap="flat">
              <a:noFill/>
              <a:prstDash val="solid"/>
              <a:miter/>
            </a:ln>
          </p:spPr>
          <p:txBody>
            <a:bodyPr rtlCol="0" anchor="ctr"/>
            <a:lstStyle/>
            <a:p>
              <a:endParaRPr lang="nb-NO"/>
            </a:p>
          </p:txBody>
        </p:sp>
        <p:sp>
          <p:nvSpPr>
            <p:cNvPr id="36" name="Frihåndsform: figur 35"/>
            <p:cNvSpPr/>
            <p:nvPr/>
          </p:nvSpPr>
          <p:spPr>
            <a:xfrm>
              <a:off x="2262821" y="3185095"/>
              <a:ext cx="51018" cy="51018"/>
            </a:xfrm>
            <a:custGeom>
              <a:avLst/>
              <a:gdLst>
                <a:gd name="connsiteX0" fmla="*/ 3304 w 51018"/>
                <a:gd name="connsiteY0" fmla="*/ 51018 h 51018"/>
                <a:gd name="connsiteX1" fmla="*/ 47714 w 51018"/>
                <a:gd name="connsiteY1" fmla="*/ 51018 h 51018"/>
                <a:gd name="connsiteX2" fmla="*/ 51018 w 51018"/>
                <a:gd name="connsiteY2" fmla="*/ 47714 h 51018"/>
                <a:gd name="connsiteX3" fmla="*/ 51018 w 51018"/>
                <a:gd name="connsiteY3" fmla="*/ 3304 h 51018"/>
                <a:gd name="connsiteX4" fmla="*/ 47714 w 51018"/>
                <a:gd name="connsiteY4" fmla="*/ 0 h 51018"/>
                <a:gd name="connsiteX5" fmla="*/ 3304 w 51018"/>
                <a:gd name="connsiteY5" fmla="*/ 0 h 51018"/>
                <a:gd name="connsiteX6" fmla="*/ 0 w 51018"/>
                <a:gd name="connsiteY6" fmla="*/ 3304 h 51018"/>
                <a:gd name="connsiteX7" fmla="*/ 0 w 51018"/>
                <a:gd name="connsiteY7" fmla="*/ 47714 h 51018"/>
                <a:gd name="connsiteX8" fmla="*/ 3304 w 51018"/>
                <a:gd name="connsiteY8" fmla="*/ 51018 h 51018"/>
                <a:gd name="connsiteX9" fmla="*/ 6608 w 51018"/>
                <a:gd name="connsiteY9" fmla="*/ 6608 h 51018"/>
                <a:gd name="connsiteX10" fmla="*/ 44410 w 51018"/>
                <a:gd name="connsiteY10" fmla="*/ 6608 h 51018"/>
                <a:gd name="connsiteX11" fmla="*/ 44410 w 51018"/>
                <a:gd name="connsiteY11" fmla="*/ 44410 h 51018"/>
                <a:gd name="connsiteX12" fmla="*/ 6608 w 51018"/>
                <a:gd name="connsiteY12" fmla="*/ 44410 h 5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018" h="51018">
                  <a:moveTo>
                    <a:pt x="3304" y="51018"/>
                  </a:moveTo>
                  <a:lnTo>
                    <a:pt x="47714" y="51018"/>
                  </a:lnTo>
                  <a:cubicBezTo>
                    <a:pt x="49538" y="51018"/>
                    <a:pt x="51018" y="49538"/>
                    <a:pt x="51018" y="47714"/>
                  </a:cubicBezTo>
                  <a:lnTo>
                    <a:pt x="51018" y="3304"/>
                  </a:lnTo>
                  <a:cubicBezTo>
                    <a:pt x="51018" y="1480"/>
                    <a:pt x="49538" y="0"/>
                    <a:pt x="47714" y="0"/>
                  </a:cubicBezTo>
                  <a:lnTo>
                    <a:pt x="3304" y="0"/>
                  </a:lnTo>
                  <a:cubicBezTo>
                    <a:pt x="1478" y="0"/>
                    <a:pt x="0" y="1480"/>
                    <a:pt x="0" y="3304"/>
                  </a:cubicBezTo>
                  <a:lnTo>
                    <a:pt x="0" y="47714"/>
                  </a:lnTo>
                  <a:cubicBezTo>
                    <a:pt x="0" y="49538"/>
                    <a:pt x="1478" y="51018"/>
                    <a:pt x="3304" y="51018"/>
                  </a:cubicBezTo>
                  <a:close/>
                  <a:moveTo>
                    <a:pt x="6608" y="6608"/>
                  </a:moveTo>
                  <a:lnTo>
                    <a:pt x="44410" y="6608"/>
                  </a:lnTo>
                  <a:lnTo>
                    <a:pt x="44410" y="44410"/>
                  </a:lnTo>
                  <a:lnTo>
                    <a:pt x="6608" y="44410"/>
                  </a:lnTo>
                  <a:close/>
                </a:path>
              </a:pathLst>
            </a:custGeom>
            <a:solidFill>
              <a:schemeClr val="accent5">
                <a:lumMod val="50000"/>
              </a:schemeClr>
            </a:solidFill>
            <a:ln w="2188" cap="flat">
              <a:noFill/>
              <a:prstDash val="solid"/>
              <a:miter/>
            </a:ln>
          </p:spPr>
          <p:txBody>
            <a:bodyPr rtlCol="0" anchor="ctr"/>
            <a:lstStyle/>
            <a:p>
              <a:endParaRPr lang="nb-NO"/>
            </a:p>
          </p:txBody>
        </p:sp>
        <p:sp>
          <p:nvSpPr>
            <p:cNvPr id="37" name="Frihåndsform: figur 36"/>
            <p:cNvSpPr/>
            <p:nvPr/>
          </p:nvSpPr>
          <p:spPr>
            <a:xfrm>
              <a:off x="2061847" y="2984315"/>
              <a:ext cx="506720" cy="520298"/>
            </a:xfrm>
            <a:custGeom>
              <a:avLst/>
              <a:gdLst>
                <a:gd name="connsiteX0" fmla="*/ 505324 w 506720"/>
                <a:gd name="connsiteY0" fmla="*/ 325010 h 520298"/>
                <a:gd name="connsiteX1" fmla="*/ 373573 w 506720"/>
                <a:gd name="connsiteY1" fmla="*/ 231784 h 520298"/>
                <a:gd name="connsiteX2" fmla="*/ 373595 w 506720"/>
                <a:gd name="connsiteY2" fmla="*/ 231575 h 520298"/>
                <a:gd name="connsiteX3" fmla="*/ 373595 w 506720"/>
                <a:gd name="connsiteY3" fmla="*/ 3304 h 520298"/>
                <a:gd name="connsiteX4" fmla="*/ 370291 w 506720"/>
                <a:gd name="connsiteY4" fmla="*/ 0 h 520298"/>
                <a:gd name="connsiteX5" fmla="*/ 82677 w 506720"/>
                <a:gd name="connsiteY5" fmla="*/ 0 h 520298"/>
                <a:gd name="connsiteX6" fmla="*/ 79373 w 506720"/>
                <a:gd name="connsiteY6" fmla="*/ 3304 h 520298"/>
                <a:gd name="connsiteX7" fmla="*/ 79373 w 506720"/>
                <a:gd name="connsiteY7" fmla="*/ 200780 h 520298"/>
                <a:gd name="connsiteX8" fmla="*/ 3304 w 506720"/>
                <a:gd name="connsiteY8" fmla="*/ 200780 h 520298"/>
                <a:gd name="connsiteX9" fmla="*/ 0 w 506720"/>
                <a:gd name="connsiteY9" fmla="*/ 204084 h 520298"/>
                <a:gd name="connsiteX10" fmla="*/ 0 w 506720"/>
                <a:gd name="connsiteY10" fmla="*/ 516995 h 520298"/>
                <a:gd name="connsiteX11" fmla="*/ 3304 w 506720"/>
                <a:gd name="connsiteY11" fmla="*/ 520299 h 520298"/>
                <a:gd name="connsiteX12" fmla="*/ 503416 w 506720"/>
                <a:gd name="connsiteY12" fmla="*/ 520299 h 520298"/>
                <a:gd name="connsiteX13" fmla="*/ 506720 w 506720"/>
                <a:gd name="connsiteY13" fmla="*/ 516995 h 520298"/>
                <a:gd name="connsiteX14" fmla="*/ 506720 w 506720"/>
                <a:gd name="connsiteY14" fmla="*/ 327708 h 520298"/>
                <a:gd name="connsiteX15" fmla="*/ 505324 w 506720"/>
                <a:gd name="connsiteY15" fmla="*/ 325010 h 520298"/>
                <a:gd name="connsiteX16" fmla="*/ 85981 w 506720"/>
                <a:gd name="connsiteY16" fmla="*/ 6608 h 520298"/>
                <a:gd name="connsiteX17" fmla="*/ 366987 w 506720"/>
                <a:gd name="connsiteY17" fmla="*/ 6608 h 520298"/>
                <a:gd name="connsiteX18" fmla="*/ 366987 w 506720"/>
                <a:gd name="connsiteY18" fmla="*/ 227121 h 520298"/>
                <a:gd name="connsiteX19" fmla="*/ 355771 w 506720"/>
                <a:gd name="connsiteY19" fmla="*/ 219185 h 520298"/>
                <a:gd name="connsiteX20" fmla="*/ 351956 w 506720"/>
                <a:gd name="connsiteY20" fmla="*/ 219185 h 520298"/>
                <a:gd name="connsiteX21" fmla="*/ 340883 w 506720"/>
                <a:gd name="connsiteY21" fmla="*/ 227020 h 520298"/>
                <a:gd name="connsiteX22" fmla="*/ 340883 w 506720"/>
                <a:gd name="connsiteY22" fmla="*/ 204084 h 520298"/>
                <a:gd name="connsiteX23" fmla="*/ 337579 w 506720"/>
                <a:gd name="connsiteY23" fmla="*/ 200780 h 520298"/>
                <a:gd name="connsiteX24" fmla="*/ 293169 w 506720"/>
                <a:gd name="connsiteY24" fmla="*/ 200780 h 520298"/>
                <a:gd name="connsiteX25" fmla="*/ 289865 w 506720"/>
                <a:gd name="connsiteY25" fmla="*/ 204084 h 520298"/>
                <a:gd name="connsiteX26" fmla="*/ 289865 w 506720"/>
                <a:gd name="connsiteY26" fmla="*/ 248494 h 520298"/>
                <a:gd name="connsiteX27" fmla="*/ 293169 w 506720"/>
                <a:gd name="connsiteY27" fmla="*/ 251798 h 520298"/>
                <a:gd name="connsiteX28" fmla="*/ 305868 w 506720"/>
                <a:gd name="connsiteY28" fmla="*/ 251798 h 520298"/>
                <a:gd name="connsiteX29" fmla="*/ 202404 w 506720"/>
                <a:gd name="connsiteY29" fmla="*/ 325010 h 520298"/>
                <a:gd name="connsiteX30" fmla="*/ 201010 w 506720"/>
                <a:gd name="connsiteY30" fmla="*/ 327708 h 520298"/>
                <a:gd name="connsiteX31" fmla="*/ 201010 w 506720"/>
                <a:gd name="connsiteY31" fmla="*/ 513691 h 520298"/>
                <a:gd name="connsiteX32" fmla="*/ 163632 w 506720"/>
                <a:gd name="connsiteY32" fmla="*/ 513691 h 520298"/>
                <a:gd name="connsiteX33" fmla="*/ 163632 w 506720"/>
                <a:gd name="connsiteY33" fmla="*/ 204084 h 520298"/>
                <a:gd name="connsiteX34" fmla="*/ 160328 w 506720"/>
                <a:gd name="connsiteY34" fmla="*/ 200780 h 520298"/>
                <a:gd name="connsiteX35" fmla="*/ 85981 w 506720"/>
                <a:gd name="connsiteY35" fmla="*/ 200780 h 520298"/>
                <a:gd name="connsiteX36" fmla="*/ 315090 w 506720"/>
                <a:gd name="connsiteY36" fmla="*/ 245273 h 520298"/>
                <a:gd name="connsiteX37" fmla="*/ 314372 w 506720"/>
                <a:gd name="connsiteY37" fmla="*/ 245190 h 520298"/>
                <a:gd name="connsiteX38" fmla="*/ 296473 w 506720"/>
                <a:gd name="connsiteY38" fmla="*/ 245190 h 520298"/>
                <a:gd name="connsiteX39" fmla="*/ 296473 w 506720"/>
                <a:gd name="connsiteY39" fmla="*/ 207388 h 520298"/>
                <a:gd name="connsiteX40" fmla="*/ 334275 w 506720"/>
                <a:gd name="connsiteY40" fmla="*/ 207388 h 520298"/>
                <a:gd name="connsiteX41" fmla="*/ 334275 w 506720"/>
                <a:gd name="connsiteY41" fmla="*/ 231696 h 520298"/>
                <a:gd name="connsiteX42" fmla="*/ 149201 w 506720"/>
                <a:gd name="connsiteY42" fmla="*/ 513691 h 520298"/>
                <a:gd name="connsiteX43" fmla="*/ 6608 w 506720"/>
                <a:gd name="connsiteY43" fmla="*/ 513691 h 520298"/>
                <a:gd name="connsiteX44" fmla="*/ 6608 w 506720"/>
                <a:gd name="connsiteY44" fmla="*/ 207388 h 520298"/>
                <a:gd name="connsiteX45" fmla="*/ 157024 w 506720"/>
                <a:gd name="connsiteY45" fmla="*/ 207388 h 520298"/>
                <a:gd name="connsiteX46" fmla="*/ 157024 w 506720"/>
                <a:gd name="connsiteY46" fmla="*/ 513691 h 520298"/>
                <a:gd name="connsiteX47" fmla="*/ 317676 w 506720"/>
                <a:gd name="connsiteY47" fmla="*/ 513439 h 520298"/>
                <a:gd name="connsiteX48" fmla="*/ 317676 w 506720"/>
                <a:gd name="connsiteY48" fmla="*/ 399412 h 520298"/>
                <a:gd name="connsiteX49" fmla="*/ 390051 w 506720"/>
                <a:gd name="connsiteY49" fmla="*/ 399412 h 520298"/>
                <a:gd name="connsiteX50" fmla="*/ 390051 w 506720"/>
                <a:gd name="connsiteY50" fmla="*/ 513439 h 520298"/>
                <a:gd name="connsiteX51" fmla="*/ 500112 w 506720"/>
                <a:gd name="connsiteY51" fmla="*/ 513691 h 520298"/>
                <a:gd name="connsiteX52" fmla="*/ 396659 w 506720"/>
                <a:gd name="connsiteY52" fmla="*/ 513691 h 520298"/>
                <a:gd name="connsiteX53" fmla="*/ 396659 w 506720"/>
                <a:gd name="connsiteY53" fmla="*/ 396108 h 520298"/>
                <a:gd name="connsiteX54" fmla="*/ 393355 w 506720"/>
                <a:gd name="connsiteY54" fmla="*/ 392804 h 520298"/>
                <a:gd name="connsiteX55" fmla="*/ 314372 w 506720"/>
                <a:gd name="connsiteY55" fmla="*/ 392804 h 520298"/>
                <a:gd name="connsiteX56" fmla="*/ 311068 w 506720"/>
                <a:gd name="connsiteY56" fmla="*/ 396108 h 520298"/>
                <a:gd name="connsiteX57" fmla="*/ 311068 w 506720"/>
                <a:gd name="connsiteY57" fmla="*/ 513691 h 520298"/>
                <a:gd name="connsiteX58" fmla="*/ 207618 w 506720"/>
                <a:gd name="connsiteY58" fmla="*/ 513691 h 520298"/>
                <a:gd name="connsiteX59" fmla="*/ 207618 w 506720"/>
                <a:gd name="connsiteY59" fmla="*/ 329418 h 520298"/>
                <a:gd name="connsiteX60" fmla="*/ 216356 w 506720"/>
                <a:gd name="connsiteY60" fmla="*/ 323235 h 520298"/>
                <a:gd name="connsiteX61" fmla="*/ 216358 w 506720"/>
                <a:gd name="connsiteY61" fmla="*/ 323232 h 520298"/>
                <a:gd name="connsiteX62" fmla="*/ 249583 w 506720"/>
                <a:gd name="connsiteY62" fmla="*/ 299721 h 520298"/>
                <a:gd name="connsiteX63" fmla="*/ 353864 w 506720"/>
                <a:gd name="connsiteY63" fmla="*/ 225930 h 520298"/>
                <a:gd name="connsiteX64" fmla="*/ 500110 w 506720"/>
                <a:gd name="connsiteY64" fmla="*/ 329418 h 52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6720" h="520298">
                  <a:moveTo>
                    <a:pt x="505324" y="325010"/>
                  </a:moveTo>
                  <a:lnTo>
                    <a:pt x="373573" y="231784"/>
                  </a:lnTo>
                  <a:cubicBezTo>
                    <a:pt x="373580" y="231714"/>
                    <a:pt x="373595" y="231646"/>
                    <a:pt x="373595" y="231575"/>
                  </a:cubicBezTo>
                  <a:lnTo>
                    <a:pt x="373595" y="3304"/>
                  </a:lnTo>
                  <a:cubicBezTo>
                    <a:pt x="373595" y="1479"/>
                    <a:pt x="372115" y="0"/>
                    <a:pt x="370291" y="0"/>
                  </a:cubicBezTo>
                  <a:lnTo>
                    <a:pt x="82677" y="0"/>
                  </a:lnTo>
                  <a:cubicBezTo>
                    <a:pt x="80853" y="0"/>
                    <a:pt x="79374" y="1479"/>
                    <a:pt x="79373" y="3304"/>
                  </a:cubicBezTo>
                  <a:lnTo>
                    <a:pt x="79373" y="200780"/>
                  </a:lnTo>
                  <a:lnTo>
                    <a:pt x="3304" y="200780"/>
                  </a:lnTo>
                  <a:cubicBezTo>
                    <a:pt x="1479" y="200780"/>
                    <a:pt x="0" y="202260"/>
                    <a:pt x="0" y="204084"/>
                  </a:cubicBezTo>
                  <a:lnTo>
                    <a:pt x="0" y="516995"/>
                  </a:lnTo>
                  <a:cubicBezTo>
                    <a:pt x="0" y="518818"/>
                    <a:pt x="1479" y="520296"/>
                    <a:pt x="3304" y="520299"/>
                  </a:cubicBezTo>
                  <a:lnTo>
                    <a:pt x="503416" y="520299"/>
                  </a:lnTo>
                  <a:cubicBezTo>
                    <a:pt x="505240" y="520296"/>
                    <a:pt x="506718" y="518818"/>
                    <a:pt x="506720" y="516995"/>
                  </a:cubicBezTo>
                  <a:lnTo>
                    <a:pt x="506720" y="327708"/>
                  </a:lnTo>
                  <a:cubicBezTo>
                    <a:pt x="506718" y="326636"/>
                    <a:pt x="506198" y="325631"/>
                    <a:pt x="505324" y="325010"/>
                  </a:cubicBezTo>
                  <a:close/>
                  <a:moveTo>
                    <a:pt x="85981" y="6608"/>
                  </a:moveTo>
                  <a:lnTo>
                    <a:pt x="366987" y="6608"/>
                  </a:lnTo>
                  <a:lnTo>
                    <a:pt x="366987" y="227121"/>
                  </a:lnTo>
                  <a:lnTo>
                    <a:pt x="355771" y="219185"/>
                  </a:lnTo>
                  <a:cubicBezTo>
                    <a:pt x="354628" y="218377"/>
                    <a:pt x="353099" y="218377"/>
                    <a:pt x="351956" y="219185"/>
                  </a:cubicBezTo>
                  <a:lnTo>
                    <a:pt x="340883" y="227020"/>
                  </a:lnTo>
                  <a:lnTo>
                    <a:pt x="340883" y="204084"/>
                  </a:lnTo>
                  <a:cubicBezTo>
                    <a:pt x="340883" y="202260"/>
                    <a:pt x="339405" y="200780"/>
                    <a:pt x="337579" y="200780"/>
                  </a:cubicBezTo>
                  <a:lnTo>
                    <a:pt x="293169" y="200780"/>
                  </a:lnTo>
                  <a:cubicBezTo>
                    <a:pt x="291345" y="200780"/>
                    <a:pt x="289865" y="202260"/>
                    <a:pt x="289865" y="204084"/>
                  </a:cubicBezTo>
                  <a:lnTo>
                    <a:pt x="289865" y="248494"/>
                  </a:lnTo>
                  <a:cubicBezTo>
                    <a:pt x="289865" y="250320"/>
                    <a:pt x="291345" y="251798"/>
                    <a:pt x="293169" y="251798"/>
                  </a:cubicBezTo>
                  <a:lnTo>
                    <a:pt x="305868" y="251798"/>
                  </a:lnTo>
                  <a:lnTo>
                    <a:pt x="202404" y="325010"/>
                  </a:lnTo>
                  <a:cubicBezTo>
                    <a:pt x="201529" y="325631"/>
                    <a:pt x="201010" y="326636"/>
                    <a:pt x="201010" y="327708"/>
                  </a:cubicBezTo>
                  <a:lnTo>
                    <a:pt x="201010" y="513691"/>
                  </a:lnTo>
                  <a:lnTo>
                    <a:pt x="163632" y="513691"/>
                  </a:lnTo>
                  <a:lnTo>
                    <a:pt x="163632" y="204084"/>
                  </a:lnTo>
                  <a:cubicBezTo>
                    <a:pt x="163632" y="202260"/>
                    <a:pt x="162152" y="200780"/>
                    <a:pt x="160328" y="200780"/>
                  </a:cubicBezTo>
                  <a:lnTo>
                    <a:pt x="85981" y="200780"/>
                  </a:lnTo>
                  <a:close/>
                  <a:moveTo>
                    <a:pt x="315090" y="245273"/>
                  </a:moveTo>
                  <a:cubicBezTo>
                    <a:pt x="314854" y="245218"/>
                    <a:pt x="314614" y="245192"/>
                    <a:pt x="314372" y="245190"/>
                  </a:cubicBezTo>
                  <a:lnTo>
                    <a:pt x="296473" y="245190"/>
                  </a:lnTo>
                  <a:lnTo>
                    <a:pt x="296473" y="207388"/>
                  </a:lnTo>
                  <a:lnTo>
                    <a:pt x="334275" y="207388"/>
                  </a:lnTo>
                  <a:lnTo>
                    <a:pt x="334275" y="231696"/>
                  </a:lnTo>
                  <a:close/>
                  <a:moveTo>
                    <a:pt x="149201" y="513691"/>
                  </a:moveTo>
                  <a:lnTo>
                    <a:pt x="6608" y="513691"/>
                  </a:lnTo>
                  <a:lnTo>
                    <a:pt x="6608" y="207388"/>
                  </a:lnTo>
                  <a:lnTo>
                    <a:pt x="157024" y="207388"/>
                  </a:lnTo>
                  <a:lnTo>
                    <a:pt x="157024" y="513691"/>
                  </a:lnTo>
                  <a:close/>
                  <a:moveTo>
                    <a:pt x="317676" y="513439"/>
                  </a:moveTo>
                  <a:lnTo>
                    <a:pt x="317676" y="399412"/>
                  </a:lnTo>
                  <a:lnTo>
                    <a:pt x="390051" y="399412"/>
                  </a:lnTo>
                  <a:lnTo>
                    <a:pt x="390051" y="513439"/>
                  </a:lnTo>
                  <a:close/>
                  <a:moveTo>
                    <a:pt x="500112" y="513691"/>
                  </a:moveTo>
                  <a:lnTo>
                    <a:pt x="396659" y="513691"/>
                  </a:lnTo>
                  <a:lnTo>
                    <a:pt x="396659" y="396108"/>
                  </a:lnTo>
                  <a:cubicBezTo>
                    <a:pt x="396659" y="394282"/>
                    <a:pt x="395179" y="392804"/>
                    <a:pt x="393355" y="392804"/>
                  </a:cubicBezTo>
                  <a:lnTo>
                    <a:pt x="314372" y="392804"/>
                  </a:lnTo>
                  <a:cubicBezTo>
                    <a:pt x="312548" y="392804"/>
                    <a:pt x="311068" y="394282"/>
                    <a:pt x="311068" y="396108"/>
                  </a:cubicBezTo>
                  <a:lnTo>
                    <a:pt x="311068" y="513691"/>
                  </a:lnTo>
                  <a:lnTo>
                    <a:pt x="207618" y="513691"/>
                  </a:lnTo>
                  <a:lnTo>
                    <a:pt x="207618" y="329418"/>
                  </a:lnTo>
                  <a:lnTo>
                    <a:pt x="216356" y="323235"/>
                  </a:lnTo>
                  <a:lnTo>
                    <a:pt x="216358" y="323232"/>
                  </a:lnTo>
                  <a:lnTo>
                    <a:pt x="249583" y="299721"/>
                  </a:lnTo>
                  <a:lnTo>
                    <a:pt x="353864" y="225930"/>
                  </a:lnTo>
                  <a:lnTo>
                    <a:pt x="500110" y="329418"/>
                  </a:lnTo>
                  <a:close/>
                </a:path>
              </a:pathLst>
            </a:custGeom>
            <a:solidFill>
              <a:schemeClr val="accent5">
                <a:lumMod val="50000"/>
              </a:schemeClr>
            </a:solidFill>
            <a:ln w="19050" cap="flat" cmpd="sng" algn="ctr">
              <a:solidFill>
                <a:schemeClr val="accent5">
                  <a:lumMod val="50000"/>
                </a:schemeClr>
              </a:solidFill>
              <a:prstDash val="solid"/>
              <a:miter lim="800000"/>
              <a:headEnd type="none" w="med" len="med"/>
              <a:tailEnd type="none" w="med" len="med"/>
            </a:ln>
          </p:spPr>
          <p:txBody>
            <a:bodyPr rtlCol="0" anchor="ctr"/>
            <a:lstStyle/>
            <a:p>
              <a:endParaRPr lang="nb-NO" dirty="0"/>
            </a:p>
          </p:txBody>
        </p:sp>
        <p:sp>
          <p:nvSpPr>
            <p:cNvPr id="38" name="Frihåndsform: figur 37"/>
            <p:cNvSpPr/>
            <p:nvPr/>
          </p:nvSpPr>
          <p:spPr>
            <a:xfrm>
              <a:off x="2394959" y="3320554"/>
              <a:ext cx="41502" cy="6608"/>
            </a:xfrm>
            <a:custGeom>
              <a:avLst/>
              <a:gdLst>
                <a:gd name="connsiteX0" fmla="*/ 0 w 41502"/>
                <a:gd name="connsiteY0" fmla="*/ 3304 h 6608"/>
                <a:gd name="connsiteX1" fmla="*/ 3304 w 41502"/>
                <a:gd name="connsiteY1" fmla="*/ 6608 h 6608"/>
                <a:gd name="connsiteX2" fmla="*/ 38199 w 41502"/>
                <a:gd name="connsiteY2" fmla="*/ 6608 h 6608"/>
                <a:gd name="connsiteX3" fmla="*/ 41503 w 41502"/>
                <a:gd name="connsiteY3" fmla="*/ 3304 h 6608"/>
                <a:gd name="connsiteX4" fmla="*/ 38199 w 41502"/>
                <a:gd name="connsiteY4" fmla="*/ 0 h 6608"/>
                <a:gd name="connsiteX5" fmla="*/ 3304 w 41502"/>
                <a:gd name="connsiteY5" fmla="*/ 0 h 6608"/>
                <a:gd name="connsiteX6" fmla="*/ 0 w 41502"/>
                <a:gd name="connsiteY6" fmla="*/ 3304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0" y="3304"/>
                  </a:moveTo>
                  <a:cubicBezTo>
                    <a:pt x="0" y="5128"/>
                    <a:pt x="1480" y="6608"/>
                    <a:pt x="3304" y="6608"/>
                  </a:cubicBezTo>
                  <a:lnTo>
                    <a:pt x="38199" y="6608"/>
                  </a:lnTo>
                  <a:cubicBezTo>
                    <a:pt x="40022" y="6608"/>
                    <a:pt x="41503" y="5128"/>
                    <a:pt x="41503" y="3304"/>
                  </a:cubicBezTo>
                  <a:cubicBezTo>
                    <a:pt x="41503" y="1480"/>
                    <a:pt x="40022" y="0"/>
                    <a:pt x="38199" y="0"/>
                  </a:cubicBezTo>
                  <a:lnTo>
                    <a:pt x="3304" y="0"/>
                  </a:lnTo>
                  <a:cubicBezTo>
                    <a:pt x="1480" y="0"/>
                    <a:pt x="0" y="1480"/>
                    <a:pt x="0" y="3304"/>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39" name="Frihåndsform: figur 38"/>
            <p:cNvSpPr/>
            <p:nvPr/>
          </p:nvSpPr>
          <p:spPr>
            <a:xfrm>
              <a:off x="2086627" y="3214527"/>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0" name="Frihåndsform: figur 39"/>
            <p:cNvSpPr/>
            <p:nvPr/>
          </p:nvSpPr>
          <p:spPr>
            <a:xfrm>
              <a:off x="2150031" y="3214527"/>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1" name="Frihåndsform: figur 40"/>
            <p:cNvSpPr/>
            <p:nvPr/>
          </p:nvSpPr>
          <p:spPr>
            <a:xfrm>
              <a:off x="2086627" y="3241034"/>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2" name="Frihåndsform: figur 41"/>
            <p:cNvSpPr/>
            <p:nvPr/>
          </p:nvSpPr>
          <p:spPr>
            <a:xfrm>
              <a:off x="2150031" y="3241034"/>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3" name="Frihåndsform: figur 42"/>
            <p:cNvSpPr/>
            <p:nvPr/>
          </p:nvSpPr>
          <p:spPr>
            <a:xfrm>
              <a:off x="2086627" y="3267541"/>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4" name="Frihåndsform: figur 43"/>
            <p:cNvSpPr/>
            <p:nvPr/>
          </p:nvSpPr>
          <p:spPr>
            <a:xfrm>
              <a:off x="2150031" y="3267541"/>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5" name="Frihåndsform: figur 44"/>
            <p:cNvSpPr/>
            <p:nvPr/>
          </p:nvSpPr>
          <p:spPr>
            <a:xfrm>
              <a:off x="2086627" y="3294047"/>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6" name="Frihåndsform: figur 45"/>
            <p:cNvSpPr/>
            <p:nvPr/>
          </p:nvSpPr>
          <p:spPr>
            <a:xfrm>
              <a:off x="2150031" y="3294047"/>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78"/>
                    <a:pt x="0" y="3304"/>
                  </a:cubicBezTo>
                  <a:cubicBezTo>
                    <a:pt x="0" y="5128"/>
                    <a:pt x="1479" y="6608"/>
                    <a:pt x="3304" y="6608"/>
                  </a:cubicBezTo>
                  <a:lnTo>
                    <a:pt x="38198" y="6608"/>
                  </a:lnTo>
                  <a:cubicBezTo>
                    <a:pt x="40023" y="6608"/>
                    <a:pt x="41502" y="5128"/>
                    <a:pt x="41502" y="3304"/>
                  </a:cubicBezTo>
                  <a:cubicBezTo>
                    <a:pt x="41502" y="1478"/>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7" name="Frihåndsform: figur 46"/>
            <p:cNvSpPr/>
            <p:nvPr/>
          </p:nvSpPr>
          <p:spPr>
            <a:xfrm>
              <a:off x="2086627" y="3320554"/>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8" name="Frihåndsform: figur 47"/>
            <p:cNvSpPr/>
            <p:nvPr/>
          </p:nvSpPr>
          <p:spPr>
            <a:xfrm>
              <a:off x="2150031" y="3320554"/>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49" name="Frihåndsform: figur 48"/>
            <p:cNvSpPr/>
            <p:nvPr/>
          </p:nvSpPr>
          <p:spPr>
            <a:xfrm>
              <a:off x="2086627" y="3347061"/>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0" name="Frihåndsform: figur 49"/>
            <p:cNvSpPr/>
            <p:nvPr/>
          </p:nvSpPr>
          <p:spPr>
            <a:xfrm>
              <a:off x="2150031" y="3347061"/>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1" name="Frihåndsform: figur 50"/>
            <p:cNvSpPr/>
            <p:nvPr/>
          </p:nvSpPr>
          <p:spPr>
            <a:xfrm>
              <a:off x="2086627" y="3373568"/>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2" name="Frihåndsform: figur 51"/>
            <p:cNvSpPr/>
            <p:nvPr/>
          </p:nvSpPr>
          <p:spPr>
            <a:xfrm>
              <a:off x="2150031" y="3373568"/>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3" name="Frihåndsform: figur 52"/>
            <p:cNvSpPr/>
            <p:nvPr/>
          </p:nvSpPr>
          <p:spPr>
            <a:xfrm>
              <a:off x="2086627" y="3400075"/>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4" name="Frihåndsform: figur 53"/>
            <p:cNvSpPr/>
            <p:nvPr/>
          </p:nvSpPr>
          <p:spPr>
            <a:xfrm>
              <a:off x="2150031" y="3400075"/>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28"/>
                    <a:pt x="1479" y="6608"/>
                    <a:pt x="3304" y="6608"/>
                  </a:cubicBezTo>
                  <a:lnTo>
                    <a:pt x="38198" y="6608"/>
                  </a:lnTo>
                  <a:cubicBezTo>
                    <a:pt x="40023" y="6608"/>
                    <a:pt x="41502" y="5128"/>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5" name="Frihåndsform: figur 54"/>
            <p:cNvSpPr/>
            <p:nvPr/>
          </p:nvSpPr>
          <p:spPr>
            <a:xfrm>
              <a:off x="2086627" y="3426582"/>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6" name="Frihåndsform: figur 55"/>
            <p:cNvSpPr/>
            <p:nvPr/>
          </p:nvSpPr>
          <p:spPr>
            <a:xfrm>
              <a:off x="2150031" y="3426582"/>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7" name="Frihåndsform: figur 56"/>
            <p:cNvSpPr/>
            <p:nvPr/>
          </p:nvSpPr>
          <p:spPr>
            <a:xfrm>
              <a:off x="2086627" y="3453089"/>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sp>
          <p:nvSpPr>
            <p:cNvPr id="58" name="Frihåndsform: figur 57"/>
            <p:cNvSpPr/>
            <p:nvPr/>
          </p:nvSpPr>
          <p:spPr>
            <a:xfrm>
              <a:off x="2150031" y="3453089"/>
              <a:ext cx="41502" cy="6608"/>
            </a:xfrm>
            <a:custGeom>
              <a:avLst/>
              <a:gdLst>
                <a:gd name="connsiteX0" fmla="*/ 38198 w 41502"/>
                <a:gd name="connsiteY0" fmla="*/ 0 h 6608"/>
                <a:gd name="connsiteX1" fmla="*/ 3304 w 41502"/>
                <a:gd name="connsiteY1" fmla="*/ 0 h 6608"/>
                <a:gd name="connsiteX2" fmla="*/ 0 w 41502"/>
                <a:gd name="connsiteY2" fmla="*/ 3304 h 6608"/>
                <a:gd name="connsiteX3" fmla="*/ 3304 w 41502"/>
                <a:gd name="connsiteY3" fmla="*/ 6608 h 6608"/>
                <a:gd name="connsiteX4" fmla="*/ 38198 w 41502"/>
                <a:gd name="connsiteY4" fmla="*/ 6608 h 6608"/>
                <a:gd name="connsiteX5" fmla="*/ 41502 w 41502"/>
                <a:gd name="connsiteY5" fmla="*/ 3304 h 6608"/>
                <a:gd name="connsiteX6" fmla="*/ 38198 w 41502"/>
                <a:gd name="connsiteY6" fmla="*/ 0 h 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2" h="6608">
                  <a:moveTo>
                    <a:pt x="38198" y="0"/>
                  </a:moveTo>
                  <a:lnTo>
                    <a:pt x="3304" y="0"/>
                  </a:lnTo>
                  <a:cubicBezTo>
                    <a:pt x="1479" y="0"/>
                    <a:pt x="0" y="1480"/>
                    <a:pt x="0" y="3304"/>
                  </a:cubicBezTo>
                  <a:cubicBezTo>
                    <a:pt x="0" y="5130"/>
                    <a:pt x="1479" y="6608"/>
                    <a:pt x="3304" y="6608"/>
                  </a:cubicBezTo>
                  <a:lnTo>
                    <a:pt x="38198" y="6608"/>
                  </a:lnTo>
                  <a:cubicBezTo>
                    <a:pt x="40023" y="6608"/>
                    <a:pt x="41502" y="5130"/>
                    <a:pt x="41502" y="3304"/>
                  </a:cubicBezTo>
                  <a:cubicBezTo>
                    <a:pt x="41502" y="1480"/>
                    <a:pt x="40023" y="0"/>
                    <a:pt x="38198" y="0"/>
                  </a:cubicBezTo>
                  <a:close/>
                </a:path>
              </a:pathLst>
            </a:custGeom>
            <a:solidFill>
              <a:schemeClr val="accent5">
                <a:lumMod val="50000"/>
              </a:schemeClr>
            </a:solidFill>
            <a:ln w="2188" cap="flat">
              <a:noFill/>
              <a:prstDash val="solid"/>
              <a:miter/>
            </a:ln>
          </p:spPr>
          <p:txBody>
            <a:bodyPr rtlCol="0" anchor="ctr"/>
            <a:lstStyle/>
            <a:p>
              <a:endParaRPr lang="nb-NO"/>
            </a:p>
          </p:txBody>
        </p:sp>
      </p:grpSp>
      <p:sp>
        <p:nvSpPr>
          <p:cNvPr id="60" name="Rektangel 59"/>
          <p:cNvSpPr/>
          <p:nvPr/>
        </p:nvSpPr>
        <p:spPr>
          <a:xfrm>
            <a:off x="1162376" y="4950517"/>
            <a:ext cx="2429690" cy="1642765"/>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050" dirty="0">
                <a:solidFill>
                  <a:schemeClr val="tx1"/>
                </a:solidFill>
              </a:rPr>
              <a:t>Bidra til</a:t>
            </a:r>
            <a:r>
              <a:rPr lang="nn-NO" sz="1100" dirty="0">
                <a:solidFill>
                  <a:schemeClr val="tx1"/>
                </a:solidFill>
              </a:rPr>
              <a:t>:</a:t>
            </a:r>
          </a:p>
          <a:p>
            <a:pPr marL="171450" indent="-171450">
              <a:buFont typeface="Arial" panose="020B0604020202020204" pitchFamily="34" charset="0"/>
              <a:buChar char="•"/>
            </a:pPr>
            <a:r>
              <a:rPr lang="nn-NO" sz="1050" dirty="0">
                <a:solidFill>
                  <a:schemeClr val="tx1"/>
                </a:solidFill>
              </a:rPr>
              <a:t>etablering og bruk av eksisterande industribygg.</a:t>
            </a:r>
          </a:p>
          <a:p>
            <a:pPr marL="171450" indent="-171450">
              <a:buFont typeface="Arial" panose="020B0604020202020204" pitchFamily="34" charset="0"/>
              <a:buChar char="•"/>
            </a:pPr>
            <a:r>
              <a:rPr lang="nn-NO" sz="1050" dirty="0">
                <a:solidFill>
                  <a:schemeClr val="tx1"/>
                </a:solidFill>
              </a:rPr>
              <a:t>legge til rette for attraktive næringsareal og infrastruktur for realisering av nye industriprosjekt, og vidareutvikling av eksisterande.</a:t>
            </a:r>
          </a:p>
          <a:p>
            <a:endParaRPr lang="nn-NO" sz="1050" dirty="0">
              <a:solidFill>
                <a:schemeClr val="tx1"/>
              </a:solidFill>
            </a:endParaRPr>
          </a:p>
          <a:p>
            <a:endParaRPr lang="nn-NO" sz="1050" dirty="0">
              <a:solidFill>
                <a:schemeClr val="tx1"/>
              </a:solidFill>
            </a:endParaRPr>
          </a:p>
          <a:p>
            <a:pPr marL="171450" indent="-171450">
              <a:buFont typeface="Arial" panose="020B0604020202020204" pitchFamily="34" charset="0"/>
              <a:buChar char="•"/>
            </a:pPr>
            <a:endParaRPr lang="nn-NO" sz="1050" dirty="0">
              <a:solidFill>
                <a:schemeClr val="tx1"/>
              </a:solidFill>
            </a:endParaRPr>
          </a:p>
        </p:txBody>
      </p:sp>
      <p:sp>
        <p:nvSpPr>
          <p:cNvPr id="59" name="Rektangel 58"/>
          <p:cNvSpPr/>
          <p:nvPr/>
        </p:nvSpPr>
        <p:spPr>
          <a:xfrm>
            <a:off x="9148363" y="4941810"/>
            <a:ext cx="2429690" cy="1642765"/>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050" dirty="0">
                <a:solidFill>
                  <a:schemeClr val="tx1"/>
                </a:solidFill>
              </a:rPr>
              <a:t>Bidra til</a:t>
            </a:r>
            <a:r>
              <a:rPr lang="nn-NO" sz="1100" dirty="0">
                <a:solidFill>
                  <a:schemeClr val="tx1"/>
                </a:solidFill>
              </a:rPr>
              <a:t>:</a:t>
            </a:r>
          </a:p>
          <a:p>
            <a:pPr marL="171450" indent="-171450">
              <a:buFont typeface="Arial" panose="020B0604020202020204" pitchFamily="34" charset="0"/>
              <a:buChar char="•"/>
            </a:pPr>
            <a:r>
              <a:rPr lang="nn-NO" sz="1050" dirty="0">
                <a:solidFill>
                  <a:schemeClr val="tx1"/>
                </a:solidFill>
              </a:rPr>
              <a:t>skape møteplassar, arenaer og nettverk</a:t>
            </a:r>
          </a:p>
          <a:p>
            <a:pPr marL="171450" indent="-171450">
              <a:buFont typeface="Arial" panose="020B0604020202020204" pitchFamily="34" charset="0"/>
              <a:buChar char="•"/>
            </a:pPr>
            <a:r>
              <a:rPr lang="nn-NO" sz="1050" dirty="0">
                <a:solidFill>
                  <a:schemeClr val="tx1"/>
                </a:solidFill>
              </a:rPr>
              <a:t>samarbeidsprosjekt med nærings- og fagmiljø (FoU)</a:t>
            </a:r>
          </a:p>
          <a:p>
            <a:pPr marL="171450" indent="-171450">
              <a:buFont typeface="Arial" panose="020B0604020202020204" pitchFamily="34" charset="0"/>
              <a:buChar char="•"/>
            </a:pPr>
            <a:r>
              <a:rPr lang="nn-NO" sz="1050" dirty="0">
                <a:solidFill>
                  <a:schemeClr val="tx1"/>
                </a:solidFill>
              </a:rPr>
              <a:t>styrke attraktiviteten til vidaregåande skule</a:t>
            </a:r>
          </a:p>
          <a:p>
            <a:pPr marL="171450" indent="-171450">
              <a:buFont typeface="Arial" panose="020B0604020202020204" pitchFamily="34" charset="0"/>
              <a:buChar char="•"/>
            </a:pPr>
            <a:r>
              <a:rPr lang="nn-NO" sz="1050" dirty="0">
                <a:solidFill>
                  <a:schemeClr val="tx1"/>
                </a:solidFill>
              </a:rPr>
              <a:t>økt satsing på ungt entreprenørskap</a:t>
            </a:r>
          </a:p>
          <a:p>
            <a:pPr marL="171450" indent="-171450">
              <a:buFont typeface="Arial" panose="020B0604020202020204" pitchFamily="34" charset="0"/>
              <a:buChar char="•"/>
            </a:pPr>
            <a:r>
              <a:rPr lang="nn-NO" sz="1050" dirty="0">
                <a:solidFill>
                  <a:schemeClr val="tx1"/>
                </a:solidFill>
              </a:rPr>
              <a:t>økt satsing på kompetanseutvikling</a:t>
            </a:r>
          </a:p>
          <a:p>
            <a:pPr marL="171450" indent="-171450">
              <a:buFont typeface="Arial" panose="020B0604020202020204" pitchFamily="34" charset="0"/>
              <a:buChar char="•"/>
            </a:pPr>
            <a:r>
              <a:rPr lang="nn-NO" sz="1050" dirty="0">
                <a:solidFill>
                  <a:schemeClr val="tx1"/>
                </a:solidFill>
              </a:rPr>
              <a:t>tettare samarbeid med regionen</a:t>
            </a:r>
          </a:p>
          <a:p>
            <a:pPr marL="171450" indent="-171450">
              <a:buFont typeface="Arial" panose="020B0604020202020204" pitchFamily="34" charset="0"/>
              <a:buChar char="•"/>
            </a:pPr>
            <a:endParaRPr lang="nn-NO" sz="1100" dirty="0">
              <a:solidFill>
                <a:schemeClr val="tx1"/>
              </a:solidFill>
            </a:endParaRPr>
          </a:p>
        </p:txBody>
      </p:sp>
      <p:sp>
        <p:nvSpPr>
          <p:cNvPr id="61" name="Rektangel 60"/>
          <p:cNvSpPr/>
          <p:nvPr/>
        </p:nvSpPr>
        <p:spPr>
          <a:xfrm>
            <a:off x="6483318" y="4959226"/>
            <a:ext cx="2429690" cy="1642765"/>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050" dirty="0">
                <a:solidFill>
                  <a:schemeClr val="tx1"/>
                </a:solidFill>
              </a:rPr>
              <a:t>Bidra til</a:t>
            </a:r>
            <a:r>
              <a:rPr lang="nn-NO" sz="1100" dirty="0">
                <a:solidFill>
                  <a:schemeClr val="tx1"/>
                </a:solidFill>
              </a:rPr>
              <a:t>:</a:t>
            </a:r>
          </a:p>
          <a:p>
            <a:pPr marL="171450" indent="-171450">
              <a:buFont typeface="Arial" panose="020B0604020202020204" pitchFamily="34" charset="0"/>
              <a:buChar char="•"/>
            </a:pPr>
            <a:r>
              <a:rPr lang="nn-NO" sz="1050" dirty="0">
                <a:solidFill>
                  <a:schemeClr val="tx1"/>
                </a:solidFill>
              </a:rPr>
              <a:t>styrke profilering av Høyanger som bu og arbeidsstad</a:t>
            </a:r>
          </a:p>
          <a:p>
            <a:pPr marL="171450" indent="-171450">
              <a:buFont typeface="Arial" panose="020B0604020202020204" pitchFamily="34" charset="0"/>
              <a:buChar char="•"/>
            </a:pPr>
            <a:r>
              <a:rPr lang="nn-NO" sz="1050" dirty="0">
                <a:solidFill>
                  <a:schemeClr val="tx1"/>
                </a:solidFill>
              </a:rPr>
              <a:t>bidra til å styrke samhandling blant aktørane i tettstaden, utvikle </a:t>
            </a:r>
            <a:r>
              <a:rPr lang="nn-NO" sz="1050" dirty="0" err="1">
                <a:solidFill>
                  <a:schemeClr val="tx1"/>
                </a:solidFill>
              </a:rPr>
              <a:t>nærhandel</a:t>
            </a:r>
            <a:r>
              <a:rPr lang="nn-NO" sz="1050" dirty="0">
                <a:solidFill>
                  <a:schemeClr val="tx1"/>
                </a:solidFill>
              </a:rPr>
              <a:t>, tenester </a:t>
            </a:r>
            <a:r>
              <a:rPr lang="nn-NO" sz="1050" dirty="0" err="1">
                <a:solidFill>
                  <a:schemeClr val="tx1"/>
                </a:solidFill>
              </a:rPr>
              <a:t>etc</a:t>
            </a:r>
            <a:endParaRPr lang="nn-NO" sz="1050" dirty="0">
              <a:solidFill>
                <a:schemeClr val="tx1"/>
              </a:solidFill>
            </a:endParaRPr>
          </a:p>
          <a:p>
            <a:pPr marL="171450" indent="-171450">
              <a:buFont typeface="Arial" panose="020B0604020202020204" pitchFamily="34" charset="0"/>
              <a:buChar char="•"/>
            </a:pPr>
            <a:r>
              <a:rPr lang="nn-NO" sz="1050" dirty="0">
                <a:solidFill>
                  <a:schemeClr val="tx1"/>
                </a:solidFill>
              </a:rPr>
              <a:t>styrke reiselivssatsinga gjennom styrka vertskapsrolle, auka samhandling og nye opplevingar</a:t>
            </a:r>
          </a:p>
          <a:p>
            <a:pPr marL="171450" indent="-171450">
              <a:buFont typeface="Arial" panose="020B0604020202020204" pitchFamily="34" charset="0"/>
              <a:buChar char="•"/>
            </a:pPr>
            <a:r>
              <a:rPr lang="nn-NO" sz="1050" dirty="0">
                <a:solidFill>
                  <a:schemeClr val="tx1"/>
                </a:solidFill>
              </a:rPr>
              <a:t>kollektivtilbod som knyt bu og arbeidsmarknad tettare saman</a:t>
            </a:r>
            <a:endParaRPr lang="nn-NO" sz="1100" dirty="0">
              <a:solidFill>
                <a:schemeClr val="tx1"/>
              </a:solidFill>
            </a:endParaRPr>
          </a:p>
          <a:p>
            <a:pPr marL="171450" indent="-171450">
              <a:buFont typeface="Arial" panose="020B0604020202020204" pitchFamily="34" charset="0"/>
              <a:buChar char="•"/>
            </a:pPr>
            <a:endParaRPr lang="nn-NO" sz="1050" dirty="0">
              <a:solidFill>
                <a:schemeClr val="tx1"/>
              </a:solidFill>
            </a:endParaRPr>
          </a:p>
          <a:p>
            <a:pPr marL="171450" indent="-171450">
              <a:buFont typeface="Arial" panose="020B0604020202020204" pitchFamily="34" charset="0"/>
              <a:buChar char="•"/>
            </a:pPr>
            <a:endParaRPr lang="nn-NO" sz="1100" dirty="0">
              <a:solidFill>
                <a:schemeClr val="tx1"/>
              </a:solidFill>
            </a:endParaRPr>
          </a:p>
        </p:txBody>
      </p:sp>
      <p:sp>
        <p:nvSpPr>
          <p:cNvPr id="62" name="Rektangel 61"/>
          <p:cNvSpPr/>
          <p:nvPr/>
        </p:nvSpPr>
        <p:spPr>
          <a:xfrm>
            <a:off x="3827421" y="4959226"/>
            <a:ext cx="2429690" cy="1642765"/>
          </a:xfrm>
          <a:prstGeom prst="rect">
            <a:avLst/>
          </a:prstGeom>
          <a:solidFill>
            <a:schemeClr val="accent6">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050" dirty="0">
                <a:solidFill>
                  <a:schemeClr val="tx1"/>
                </a:solidFill>
              </a:rPr>
              <a:t>Bidra til</a:t>
            </a:r>
            <a:r>
              <a:rPr lang="nn-NO" sz="1100" dirty="0">
                <a:solidFill>
                  <a:schemeClr val="tx1"/>
                </a:solidFill>
              </a:rPr>
              <a:t>:</a:t>
            </a:r>
          </a:p>
          <a:p>
            <a:pPr marL="171450" indent="-171450">
              <a:buFont typeface="Arial" panose="020B0604020202020204" pitchFamily="34" charset="0"/>
              <a:buChar char="•"/>
            </a:pPr>
            <a:r>
              <a:rPr lang="nn-NO" sz="1050" dirty="0">
                <a:solidFill>
                  <a:schemeClr val="tx1"/>
                </a:solidFill>
              </a:rPr>
              <a:t>utvikle Høyanger som ein sentral hub i Grøn Region Vestland</a:t>
            </a:r>
          </a:p>
          <a:p>
            <a:pPr marL="171450" indent="-171450">
              <a:buFont typeface="Arial" panose="020B0604020202020204" pitchFamily="34" charset="0"/>
              <a:buChar char="•"/>
            </a:pPr>
            <a:r>
              <a:rPr lang="nn-NO" sz="1050" dirty="0">
                <a:solidFill>
                  <a:schemeClr val="tx1"/>
                </a:solidFill>
              </a:rPr>
              <a:t>utvikle ei sterk industriklynge innan grøne og sirkulære næringar</a:t>
            </a:r>
          </a:p>
          <a:p>
            <a:pPr marL="171450" indent="-171450">
              <a:buFont typeface="Arial" panose="020B0604020202020204" pitchFamily="34" charset="0"/>
              <a:buChar char="•"/>
            </a:pPr>
            <a:r>
              <a:rPr lang="nn-NO" sz="1050" dirty="0">
                <a:solidFill>
                  <a:schemeClr val="tx1"/>
                </a:solidFill>
              </a:rPr>
              <a:t>bidra til kompetanse og rekrutteringstiltak for å styrke bedriftene i realisering av den grøne omstillinga</a:t>
            </a:r>
          </a:p>
          <a:p>
            <a:pPr marL="171450" indent="-171450">
              <a:buFont typeface="Arial" panose="020B0604020202020204" pitchFamily="34" charset="0"/>
              <a:buChar char="•"/>
            </a:pPr>
            <a:endParaRPr lang="nn-NO" sz="1100" dirty="0">
              <a:solidFill>
                <a:schemeClr val="tx1"/>
              </a:solidFill>
            </a:endParaRPr>
          </a:p>
        </p:txBody>
      </p:sp>
      <p:sp>
        <p:nvSpPr>
          <p:cNvPr id="64" name="TekstSylinder 63"/>
          <p:cNvSpPr txBox="1"/>
          <p:nvPr/>
        </p:nvSpPr>
        <p:spPr>
          <a:xfrm>
            <a:off x="4688040" y="856708"/>
            <a:ext cx="2355993" cy="769441"/>
          </a:xfrm>
          <a:prstGeom prst="rect">
            <a:avLst/>
          </a:prstGeom>
          <a:noFill/>
        </p:spPr>
        <p:txBody>
          <a:bodyPr wrap="square" rtlCol="0">
            <a:spAutoFit/>
          </a:bodyPr>
          <a:lstStyle/>
          <a:p>
            <a:r>
              <a:rPr lang="nn-NO" sz="1100" dirty="0">
                <a:solidFill>
                  <a:schemeClr val="accent6">
                    <a:lumMod val="50000"/>
                  </a:schemeClr>
                </a:solidFill>
              </a:rPr>
              <a:t>«Vi skal bidra til å ta vare på dei som bur her, dei som besøker oss og dei som driv her, gjennom vår kultur og ta vare på naturen og miljøet rundt oss»</a:t>
            </a:r>
          </a:p>
        </p:txBody>
      </p:sp>
      <p:sp>
        <p:nvSpPr>
          <p:cNvPr id="65" name="TekstSylinder 64"/>
          <p:cNvSpPr txBox="1"/>
          <p:nvPr/>
        </p:nvSpPr>
        <p:spPr>
          <a:xfrm>
            <a:off x="6974709" y="849048"/>
            <a:ext cx="2351571" cy="600164"/>
          </a:xfrm>
          <a:prstGeom prst="rect">
            <a:avLst/>
          </a:prstGeom>
          <a:noFill/>
        </p:spPr>
        <p:txBody>
          <a:bodyPr wrap="square" rtlCol="0">
            <a:spAutoFit/>
          </a:bodyPr>
          <a:lstStyle/>
          <a:p>
            <a:r>
              <a:rPr lang="nn-NO" sz="1100" dirty="0">
                <a:solidFill>
                  <a:schemeClr val="accent6">
                    <a:lumMod val="50000"/>
                  </a:schemeClr>
                </a:solidFill>
              </a:rPr>
              <a:t>«Vi skal tørre å tenke nytt og omstille oss gjennom å vere skapande, framoverlente og innovative»</a:t>
            </a:r>
          </a:p>
        </p:txBody>
      </p:sp>
      <p:sp>
        <p:nvSpPr>
          <p:cNvPr id="66" name="TekstSylinder 65"/>
          <p:cNvSpPr txBox="1"/>
          <p:nvPr/>
        </p:nvSpPr>
        <p:spPr>
          <a:xfrm>
            <a:off x="9386902" y="856708"/>
            <a:ext cx="2226047" cy="769441"/>
          </a:xfrm>
          <a:prstGeom prst="rect">
            <a:avLst/>
          </a:prstGeom>
          <a:noFill/>
        </p:spPr>
        <p:txBody>
          <a:bodyPr wrap="square" rtlCol="0">
            <a:spAutoFit/>
          </a:bodyPr>
          <a:lstStyle/>
          <a:p>
            <a:r>
              <a:rPr lang="nn-NO" sz="1100" dirty="0">
                <a:solidFill>
                  <a:schemeClr val="accent6">
                    <a:lumMod val="50000"/>
                  </a:schemeClr>
                </a:solidFill>
              </a:rPr>
              <a:t>«Vi skal vere synlege og samarbeide med andre gjennom å vere opne, inviterande, nysgjerrige, søkande, audmjuke og rause.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39524"/>
            <a:ext cx="10515600" cy="713236"/>
          </a:xfrm>
        </p:spPr>
        <p:txBody>
          <a:bodyPr>
            <a:normAutofit/>
          </a:bodyPr>
          <a:lstStyle/>
          <a:p>
            <a:r>
              <a:rPr lang="nn-NO" sz="3600"/>
              <a:t>5. Satsingsområde og strategi</a:t>
            </a:r>
          </a:p>
        </p:txBody>
      </p:sp>
      <p:sp>
        <p:nvSpPr>
          <p:cNvPr id="3" name="Plassholder for innhold 2"/>
          <p:cNvSpPr>
            <a:spLocks noGrp="1"/>
          </p:cNvSpPr>
          <p:nvPr>
            <p:ph sz="half" idx="1"/>
          </p:nvPr>
        </p:nvSpPr>
        <p:spPr>
          <a:xfrm>
            <a:off x="838200" y="1346358"/>
            <a:ext cx="5196840" cy="5172118"/>
          </a:xfrm>
        </p:spPr>
        <p:txBody>
          <a:bodyPr>
            <a:normAutofit lnSpcReduction="10000"/>
          </a:bodyPr>
          <a:lstStyle/>
          <a:p>
            <a:pPr marL="0" indent="0">
              <a:buNone/>
            </a:pPr>
            <a:r>
              <a:rPr lang="nn-NO" sz="1600" b="1" dirty="0"/>
              <a:t>5.1 Areal og infrastruktur</a:t>
            </a:r>
          </a:p>
          <a:p>
            <a:pPr marL="0" indent="0">
              <a:buNone/>
            </a:pPr>
            <a:r>
              <a:rPr lang="nn-NO" sz="1400" b="1" dirty="0"/>
              <a:t>Status</a:t>
            </a:r>
          </a:p>
          <a:p>
            <a:pPr marL="0" indent="0">
              <a:buNone/>
            </a:pPr>
            <a:r>
              <a:rPr lang="nn-NO" sz="1200" dirty="0"/>
              <a:t>Areal og infrastruktur er sentrale element for å legge til rette for vekst i næringslivet og samtidig auke tilgangen på kvalitative gode bustader og få tilflytting. Det er viktig at ein klarer å arbeide med dei ulike attraktivitetsfaktorane for å skape vekst. Dersom ein får vekst i arbeidsplassar og ikkje klarer å legge til rette for bustad utvikling og tilflytting vil ein ikkje lukkast.</a:t>
            </a:r>
          </a:p>
          <a:p>
            <a:pPr marL="0" indent="0">
              <a:buNone/>
            </a:pPr>
            <a:r>
              <a:rPr lang="nn-NO" sz="1200" dirty="0"/>
              <a:t>Høyanger har nærleik til Sunnfjord/Førde som vekstsenter og som har større potensial ein har klart å ta ut fram til i dag. Nærleiken til Førde gjer at ein er del av bu og arbeidsmarknadsregionen til Førde og ein er innanfor akseptabel pendleavstand. Det er og avstand som gjer det mogleg for næringslivet å etablere seg i Høyanger for å betene marknaden i Sunnfjord.</a:t>
            </a:r>
          </a:p>
          <a:p>
            <a:pPr marL="0" indent="0">
              <a:buNone/>
            </a:pPr>
            <a:r>
              <a:rPr lang="nn-NO" sz="1200" b="1" dirty="0"/>
              <a:t>Areal:</a:t>
            </a:r>
          </a:p>
          <a:p>
            <a:pPr marL="0" indent="0">
              <a:buNone/>
            </a:pPr>
            <a:r>
              <a:rPr lang="nn-NO" sz="1200" dirty="0"/>
              <a:t>Høyanger har god tilgang på næringsareal gjennom Høyanger Næringspark, Leira Næringspark og Vadheim Næringspark. Det må arbeidast vidare med å utvikle infrastruktur rundt desse areala, samtidig som ein utviklar nye næringsareal i kommunen saman med næringslivet for å møte framtidige behov.</a:t>
            </a:r>
          </a:p>
          <a:p>
            <a:pPr marL="0" indent="0">
              <a:buNone/>
            </a:pPr>
            <a:r>
              <a:rPr lang="nn-NO" sz="1200" dirty="0"/>
              <a:t>Tilgang på attraktive bustadtomter som gir moglegheit for kort pendletid til både kommunesenteret, men og regionsenteret. Høyanger kan ta større effekt av avstand til Førde som regionsenter og vekstsenter på arbeidsplassar. </a:t>
            </a:r>
          </a:p>
          <a:p>
            <a:pPr marL="0" indent="0">
              <a:buNone/>
            </a:pPr>
            <a:r>
              <a:rPr lang="nn-NO" sz="1200" b="1" dirty="0"/>
              <a:t>Infrastruktur</a:t>
            </a:r>
            <a:r>
              <a:rPr lang="nn-NO" sz="1200" dirty="0"/>
              <a:t>:</a:t>
            </a:r>
          </a:p>
          <a:p>
            <a:pPr marL="0" indent="0">
              <a:buNone/>
            </a:pPr>
            <a:r>
              <a:rPr lang="nn-NO" sz="1200" dirty="0"/>
              <a:t>Høyanger har god tilgang på fornybar energi i kommunen., men det må gjerast investeringar for å kunne nytte større deler av denne i eksisterande næringsareal.</a:t>
            </a:r>
          </a:p>
          <a:p>
            <a:pPr marL="0" indent="0">
              <a:buNone/>
            </a:pPr>
            <a:r>
              <a:rPr lang="nn-NO" sz="1200" dirty="0"/>
              <a:t>Kollektivtilbodet internt i kommunen og mot Førde bør styrkast for å gjere det lettare å ta del i ein større bu og arbeidsmarknadsregion</a:t>
            </a:r>
          </a:p>
        </p:txBody>
      </p:sp>
      <p:sp>
        <p:nvSpPr>
          <p:cNvPr id="4" name="Rektangel 3"/>
          <p:cNvSpPr/>
          <p:nvPr/>
        </p:nvSpPr>
        <p:spPr>
          <a:xfrm>
            <a:off x="6552149" y="248195"/>
            <a:ext cx="4490019" cy="2384496"/>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Mål:</a:t>
            </a:r>
          </a:p>
          <a:p>
            <a:r>
              <a:rPr lang="nb-NO" altLang="nn-NO" sz="1400" dirty="0">
                <a:solidFill>
                  <a:schemeClr val="bg1"/>
                </a:solidFill>
              </a:rPr>
              <a:t>Gjenbruk av brownfieldanlegga</a:t>
            </a:r>
            <a:endParaRPr lang="nn-NO" sz="1400" dirty="0">
              <a:solidFill>
                <a:schemeClr val="bg1"/>
              </a:solidFill>
            </a:endParaRPr>
          </a:p>
          <a:p>
            <a:r>
              <a:rPr lang="nn-NO" sz="1400" dirty="0">
                <a:solidFill>
                  <a:schemeClr val="bg1"/>
                </a:solidFill>
              </a:rPr>
              <a:t>Få etablert gode, tilrettelagde nærings og industriareal både for nye </a:t>
            </a:r>
            <a:r>
              <a:rPr lang="nn-NO" sz="1400" dirty="0" err="1">
                <a:solidFill>
                  <a:schemeClr val="bg1"/>
                </a:solidFill>
              </a:rPr>
              <a:t>etablerere</a:t>
            </a:r>
            <a:r>
              <a:rPr lang="nn-NO" sz="1400" dirty="0">
                <a:solidFill>
                  <a:schemeClr val="bg1"/>
                </a:solidFill>
              </a:rPr>
              <a:t>, og for </a:t>
            </a:r>
            <a:r>
              <a:rPr lang="nn-NO" sz="1400" dirty="0" err="1">
                <a:solidFill>
                  <a:schemeClr val="bg1"/>
                </a:solidFill>
              </a:rPr>
              <a:t>videreutvikling</a:t>
            </a:r>
            <a:r>
              <a:rPr lang="nn-NO" sz="1400" dirty="0">
                <a:solidFill>
                  <a:schemeClr val="bg1"/>
                </a:solidFill>
              </a:rPr>
              <a:t> av </a:t>
            </a:r>
            <a:r>
              <a:rPr lang="nn-NO" sz="1400" dirty="0" err="1">
                <a:solidFill>
                  <a:schemeClr val="bg1"/>
                </a:solidFill>
              </a:rPr>
              <a:t>eksisterende</a:t>
            </a:r>
            <a:r>
              <a:rPr lang="nn-NO" sz="1400" dirty="0">
                <a:solidFill>
                  <a:schemeClr val="bg1"/>
                </a:solidFill>
              </a:rPr>
              <a:t> .</a:t>
            </a:r>
          </a:p>
          <a:p>
            <a:endParaRPr lang="nn-NO" sz="1400" dirty="0">
              <a:solidFill>
                <a:schemeClr val="bg1"/>
              </a:solidFill>
            </a:endParaRPr>
          </a:p>
        </p:txBody>
      </p:sp>
      <p:sp>
        <p:nvSpPr>
          <p:cNvPr id="6" name="Rektangel 5"/>
          <p:cNvSpPr/>
          <p:nvPr/>
        </p:nvSpPr>
        <p:spPr>
          <a:xfrm>
            <a:off x="6552149" y="2667526"/>
            <a:ext cx="4490019" cy="3942280"/>
          </a:xfrm>
          <a:prstGeom prst="rect">
            <a:avLst/>
          </a:prstGeom>
          <a:solidFill>
            <a:schemeClr val="accent6">
              <a:lumMod val="5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Strategiar:</a:t>
            </a:r>
          </a:p>
          <a:p>
            <a:r>
              <a:rPr lang="nn-NO" sz="1200" dirty="0"/>
              <a:t>Næring:</a:t>
            </a:r>
          </a:p>
          <a:p>
            <a:pPr marL="171450" indent="-171450">
              <a:buFont typeface="Arial" panose="020B0604020202020204" pitchFamily="34" charset="0"/>
              <a:buChar char="•"/>
            </a:pPr>
            <a:r>
              <a:rPr lang="nn-NO" sz="1200" dirty="0"/>
              <a:t>Kartlegge og synleggjere tilgjengelege næringsareal (tomt og bygg) og infrastruktur som kan nyttast og utviklast til ny næring</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Sikre rett kompetanse og organisering av eigarskap til bygg og areal for å sikre grunnlag for finansiering og realisering</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å utvikle infrastruktur areal, vatn og energi som grunnlag for å realisere potensial i næringslivet og sirkulære Høyanger</a:t>
            </a:r>
          </a:p>
          <a:p>
            <a:pPr marL="171450" indent="-171450">
              <a:buFont typeface="Arial" panose="020B0604020202020204" pitchFamily="34" charset="0"/>
              <a:buChar char="•"/>
            </a:pPr>
            <a:endParaRPr lang="nn-NO" sz="1200" dirty="0"/>
          </a:p>
          <a:p>
            <a:pPr marL="0" marR="0" lvl="0" indent="0" algn="l" defTabSz="914400" rtl="0" eaLnBrk="1" fontAlgn="auto" latinLnBrk="0" hangingPunct="1">
              <a:lnSpc>
                <a:spcPct val="100000"/>
              </a:lnSpc>
              <a:spcBef>
                <a:spcPts val="0"/>
              </a:spcBef>
              <a:spcAft>
                <a:spcPts val="0"/>
              </a:spcAft>
              <a:buClrTx/>
              <a:buSzTx/>
              <a:buFontTx/>
              <a:buNone/>
              <a:defRPr/>
            </a:pP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Bu og arbeidsmarknad: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nn-NO" sz="1200" b="0" i="0" u="none" strike="noStrike" kern="1200" cap="none" spc="0" normalizeH="0" baseline="0" noProof="0" dirty="0" err="1">
                <a:ln>
                  <a:noFill/>
                </a:ln>
                <a:solidFill>
                  <a:schemeClr val="bg1"/>
                </a:solidFill>
                <a:effectLst/>
                <a:uLnTx/>
                <a:uFillTx/>
                <a:latin typeface="Calibri" panose="020F0502020204030204"/>
                <a:ea typeface="+mn-ea"/>
                <a:cs typeface="+mn-cs"/>
              </a:rPr>
              <a:t>Pådriver</a:t>
            </a: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 </a:t>
            </a:r>
            <a:r>
              <a:rPr lang="nn-NO" sz="1200" dirty="0">
                <a:solidFill>
                  <a:schemeClr val="bg1"/>
                </a:solidFill>
                <a:latin typeface="Calibri" panose="020F0502020204030204"/>
              </a:rPr>
              <a:t> til gode og varierte bustader i</a:t>
            </a: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 prioriterte område for å ta effekt av ein større bu- og arbeidsmarknadsregion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Bidra til å profilere kvalitetar og moglegheiter i Høyanger for å bidra til auka tilflytting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nn-NO" sz="1200" b="0" i="0" u="none" strike="noStrike" kern="1200" cap="none" spc="0" normalizeH="0" baseline="0" noProof="0" dirty="0">
                <a:ln>
                  <a:noFill/>
                </a:ln>
                <a:solidFill>
                  <a:schemeClr val="bg1"/>
                </a:solidFill>
                <a:effectLst/>
                <a:uLnTx/>
                <a:uFillTx/>
                <a:latin typeface="Calibri" panose="020F0502020204030204"/>
                <a:ea typeface="+mn-ea"/>
                <a:cs typeface="+mn-cs"/>
              </a:rPr>
              <a:t>Bidra til å styrke kollektivtilbod for å knyte bu og arbeidsmarknad tettare saman</a:t>
            </a:r>
          </a:p>
          <a:p>
            <a:endParaRPr lang="nn-NO"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39524"/>
            <a:ext cx="10515600" cy="713236"/>
          </a:xfrm>
        </p:spPr>
        <p:txBody>
          <a:bodyPr>
            <a:normAutofit/>
          </a:bodyPr>
          <a:lstStyle/>
          <a:p>
            <a:r>
              <a:rPr lang="nn-NO" sz="3600"/>
              <a:t>5. Satsingsområde og strategiar</a:t>
            </a:r>
          </a:p>
        </p:txBody>
      </p:sp>
      <p:sp>
        <p:nvSpPr>
          <p:cNvPr id="3" name="Plassholder for innhold 2"/>
          <p:cNvSpPr>
            <a:spLocks noGrp="1"/>
          </p:cNvSpPr>
          <p:nvPr>
            <p:ph sz="half" idx="1"/>
          </p:nvPr>
        </p:nvSpPr>
        <p:spPr>
          <a:xfrm>
            <a:off x="838200" y="1346358"/>
            <a:ext cx="5196840" cy="4802193"/>
          </a:xfrm>
        </p:spPr>
        <p:txBody>
          <a:bodyPr>
            <a:normAutofit/>
          </a:bodyPr>
          <a:lstStyle/>
          <a:p>
            <a:pPr marL="0" indent="0">
              <a:buNone/>
            </a:pPr>
            <a:r>
              <a:rPr lang="nn-NO" sz="1600" b="1" dirty="0"/>
              <a:t>5.1 Sirkulære Høyanger</a:t>
            </a:r>
          </a:p>
          <a:p>
            <a:pPr marL="0" indent="0">
              <a:buNone/>
            </a:pPr>
            <a:r>
              <a:rPr lang="nn-NO" sz="1400" b="1" dirty="0"/>
              <a:t>Status</a:t>
            </a:r>
          </a:p>
          <a:p>
            <a:pPr marL="0" indent="0">
              <a:buNone/>
            </a:pPr>
            <a:r>
              <a:rPr lang="nn-NO" sz="1200" dirty="0"/>
              <a:t>Høyanger er valt ut som ein av 16 prioriterte hubar i Vestlandsporteføljen til Vestland Fylkeskommune. Dette er basert på prosjektet Grøn Region Vestland som fylkeskommunen gjennomførte i 2021. Ein har her valt ut dei hubane ein ser størst potensial i for å utvikle nye grøne næringar og klare den grøne omstillinga. Vestland Fylkeskommune har sett ambisiøse mål for å redusere CO2 avtrykk og utvikle nye grøne næringar. </a:t>
            </a:r>
          </a:p>
          <a:p>
            <a:pPr marL="0" indent="0">
              <a:buNone/>
            </a:pPr>
            <a:r>
              <a:rPr lang="nn-NO" sz="1200" dirty="0"/>
              <a:t>Sirkulære Høyanger har fått ein viktig posisjon og det er forventa at det vil bli lagt til rette for eigne verkemiddel for desse 16 hubane for å realisere prosjekta.</a:t>
            </a:r>
          </a:p>
          <a:p>
            <a:pPr marL="0" indent="0">
              <a:buNone/>
            </a:pPr>
            <a:r>
              <a:rPr lang="nn-NO" sz="1200" dirty="0"/>
              <a:t>Høyanger har god tilgang fornybar energi, vatn, industrikompetanse og ledige næringsbygg/areal som er velegna for sirkulære prosessar som for eksempel metall gjenvinning. Dette gjennom lange industritradisjonar i Høyanger med Hydro og aluminiumsproduksjon.</a:t>
            </a:r>
          </a:p>
          <a:p>
            <a:pPr marL="0" indent="0">
              <a:buNone/>
            </a:pPr>
            <a:r>
              <a:rPr lang="nn-NO" sz="1200" dirty="0"/>
              <a:t>Dette gjer at det er interesse frå ulike aktørar som ser på Høyanger som ein attraktiv stad å etablere ny industri innanfor resirkulering, nye materialar og som kan ta nytte av fortrinna i Høyanger. Det blir viktig for Høyanger å kunne legge til rette for areal og infrastruktur gjennom å finne rette organisering som gjer at ein kan finansiere og realisere.</a:t>
            </a:r>
          </a:p>
          <a:p>
            <a:pPr marL="0" indent="0">
              <a:buNone/>
            </a:pPr>
            <a:endParaRPr lang="nn-NO" sz="1200" dirty="0"/>
          </a:p>
        </p:txBody>
      </p:sp>
      <p:sp>
        <p:nvSpPr>
          <p:cNvPr id="4" name="Rektangel 3"/>
          <p:cNvSpPr/>
          <p:nvPr/>
        </p:nvSpPr>
        <p:spPr>
          <a:xfrm>
            <a:off x="6552149" y="1500877"/>
            <a:ext cx="4490019" cy="1166649"/>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Mål:</a:t>
            </a:r>
          </a:p>
          <a:p>
            <a:r>
              <a:rPr lang="nn-NO" sz="1200" dirty="0">
                <a:solidFill>
                  <a:schemeClr val="bg1"/>
                </a:solidFill>
              </a:rPr>
              <a:t>Utvikle nye grøne arbeidsplassar ved å ta i bruk tilgjengeleg areal, infrastruktur og kompetanse</a:t>
            </a:r>
          </a:p>
          <a:p>
            <a:endParaRPr lang="nn-NO" sz="1200" dirty="0"/>
          </a:p>
          <a:p>
            <a:endParaRPr lang="nn-NO" sz="1200" dirty="0"/>
          </a:p>
          <a:p>
            <a:endParaRPr lang="nn-NO" sz="1400" dirty="0"/>
          </a:p>
        </p:txBody>
      </p:sp>
      <p:sp>
        <p:nvSpPr>
          <p:cNvPr id="6" name="Rektangel 5"/>
          <p:cNvSpPr/>
          <p:nvPr/>
        </p:nvSpPr>
        <p:spPr>
          <a:xfrm>
            <a:off x="6552149" y="2830286"/>
            <a:ext cx="4490019" cy="3627270"/>
          </a:xfrm>
          <a:prstGeom prst="rect">
            <a:avLst/>
          </a:prstGeom>
          <a:solidFill>
            <a:schemeClr val="accent6">
              <a:lumMod val="5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Strategiar:</a:t>
            </a:r>
          </a:p>
          <a:p>
            <a:pPr marL="171450" indent="-171450">
              <a:buFont typeface="Arial" panose="020B0604020202020204" pitchFamily="34" charset="0"/>
              <a:buChar char="•"/>
            </a:pPr>
            <a:r>
              <a:rPr lang="nn-NO" sz="1200" dirty="0"/>
              <a:t>Bidra til å utvikle prosjektet Sirkulære Høyanger som ein sentral hub for å utvikle nye grøne arbeidsplassar</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Sikre organisering og finansiering rundt prosjektet Sirkulære Høyanger som gjer det mogleg å realisere planane</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å etablere ei sterk industriklynge rundt grøne og sirkulære næringar som kan ta ein posisjon nasjonalt og tiltrekke nye aktørar.</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å styrke samhandling mellom næringslivet og høgskule-/FoU-miljøa for å tileigne seg ny kompetanse og tiltrekke seg nye medarbeidarar</a:t>
            </a:r>
          </a:p>
          <a:p>
            <a:pPr marL="171450" indent="-171450">
              <a:buFont typeface="Arial" panose="020B0604020202020204" pitchFamily="34" charset="0"/>
              <a:buChar char="•"/>
            </a:pPr>
            <a:endParaRPr lang="nn-NO" sz="1200" dirty="0"/>
          </a:p>
          <a:p>
            <a:pPr marL="171450" indent="-171450">
              <a:buFont typeface="Arial" panose="020B0604020202020204" pitchFamily="34" charset="0"/>
              <a:buChar char="•"/>
            </a:pPr>
            <a:r>
              <a:rPr lang="nn-NO" sz="1200" dirty="0"/>
              <a:t>Bidra til rekrutteringstiltak som kan tiltrekke seg nye </a:t>
            </a:r>
            <a:r>
              <a:rPr lang="nn-NO" sz="1200" dirty="0" err="1"/>
              <a:t>medarbeidere</a:t>
            </a:r>
            <a:r>
              <a:rPr lang="nn-NO" sz="1200" dirty="0"/>
              <a:t> og styrke eksisterande og nye bedrifter som kan ta del i den grøne omstillinga</a:t>
            </a:r>
          </a:p>
          <a:p>
            <a:pPr marL="171450" indent="-171450">
              <a:buFont typeface="Arial" panose="020B0604020202020204" pitchFamily="34" charset="0"/>
              <a:buChar char="•"/>
            </a:pPr>
            <a:endParaRPr lang="nn-NO" sz="1200" dirty="0"/>
          </a:p>
          <a:p>
            <a:endParaRPr lang="nn-NO" sz="1400" dirty="0"/>
          </a:p>
        </p:txBody>
      </p:sp>
      <p:sp>
        <p:nvSpPr>
          <p:cNvPr id="7" name="TekstSylinder 6"/>
          <p:cNvSpPr txBox="1"/>
          <p:nvPr/>
        </p:nvSpPr>
        <p:spPr>
          <a:xfrm>
            <a:off x="8683572" y="498762"/>
            <a:ext cx="2670228" cy="600164"/>
          </a:xfrm>
          <a:prstGeom prst="rect">
            <a:avLst/>
          </a:prstGeom>
          <a:noFill/>
        </p:spPr>
        <p:txBody>
          <a:bodyPr wrap="square" rtlCol="0">
            <a:spAutoFit/>
          </a:bodyPr>
          <a:lstStyle/>
          <a:p>
            <a:r>
              <a:rPr lang="nn-NO" sz="1100" i="1" dirty="0">
                <a:solidFill>
                  <a:schemeClr val="accent6">
                    <a:lumMod val="50000"/>
                  </a:schemeClr>
                </a:solidFill>
              </a:rPr>
              <a:t>«Vi skal vere synlege og samarbeide med andre gjennom å vere opne, inviterande, nysgjerrige, søkande, audmjuke og rause.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39524"/>
            <a:ext cx="10515600" cy="713236"/>
          </a:xfrm>
        </p:spPr>
        <p:txBody>
          <a:bodyPr>
            <a:normAutofit/>
          </a:bodyPr>
          <a:lstStyle/>
          <a:p>
            <a:r>
              <a:rPr lang="nn-NO" sz="3600"/>
              <a:t>5. Satsingsområde og strategiar</a:t>
            </a:r>
          </a:p>
        </p:txBody>
      </p:sp>
      <p:sp>
        <p:nvSpPr>
          <p:cNvPr id="3" name="Plassholder for innhold 2"/>
          <p:cNvSpPr>
            <a:spLocks noGrp="1"/>
          </p:cNvSpPr>
          <p:nvPr>
            <p:ph sz="half" idx="1"/>
          </p:nvPr>
        </p:nvSpPr>
        <p:spPr>
          <a:xfrm>
            <a:off x="838200" y="1346358"/>
            <a:ext cx="5196840" cy="4802193"/>
          </a:xfrm>
        </p:spPr>
        <p:txBody>
          <a:bodyPr>
            <a:normAutofit lnSpcReduction="10000"/>
          </a:bodyPr>
          <a:lstStyle/>
          <a:p>
            <a:pPr marL="0" indent="0">
              <a:buNone/>
            </a:pPr>
            <a:r>
              <a:rPr lang="nn-NO" sz="1600" b="1" dirty="0"/>
              <a:t>5.3 Attraktivitet</a:t>
            </a:r>
          </a:p>
          <a:p>
            <a:pPr marL="0" indent="0">
              <a:buNone/>
            </a:pPr>
            <a:r>
              <a:rPr lang="nn-NO" sz="1400" b="1" dirty="0"/>
              <a:t>Status</a:t>
            </a:r>
          </a:p>
          <a:p>
            <a:pPr marL="0" indent="0">
              <a:buNone/>
            </a:pPr>
            <a:r>
              <a:rPr lang="nn-NO" sz="1200" dirty="0"/>
              <a:t>Høyanger er ein langstrakt kommune langs Sognefjorden med mange ulike kvalitetar og styrkar. Nærleik til fjorden, fjella, breitt kulturtilbod, aktive grendelag, osv. samtidig som ein har korte avstandar til flyplass og Førde er kvalitetar som ofte ikkje kjem fram. Høyanger er kjent som eit industrisamfunn og det er ein del av identiteten, det er samtidig viktig å løfte fram andre kvalitetar og moglegheiter for å auke attraktiviteten.</a:t>
            </a:r>
          </a:p>
          <a:p>
            <a:pPr marL="0" indent="0">
              <a:buNone/>
            </a:pPr>
            <a:r>
              <a:rPr lang="nn-NO" sz="1200" dirty="0"/>
              <a:t>Høyanger har kvalitetar gjennom gode kulturtilbod, idrettsanlegg, skianlegg på fjellet, badeanlegg som har regionalt potensial, osv. som har større potensial for bruk enn det som blir nytta i dag.</a:t>
            </a:r>
          </a:p>
          <a:p>
            <a:pPr marL="0" indent="0">
              <a:buNone/>
            </a:pPr>
            <a:r>
              <a:rPr lang="nn-NO" sz="1200" dirty="0"/>
              <a:t>Eit levande sentrum er viktig for å styrke attraktiviteten for dei som både bur i og besøker kommunen. Utvikle urbane kvalitetar og møteplassar som aukar trivsel og samtidig gir moglegheiter for å utvikle eksisterande og ny næring. Det er viktig at kommunen arbeider saman med næringane og eigedomsaktørane på korleis ein kan utvikle ein felles plan for eit attraktivt sentrum. I dette arbeidet bør ein og å ha fokus på å styrke samhandlinga mellom dei ulike aktørane knytt til det totale tilbodet.</a:t>
            </a:r>
          </a:p>
          <a:p>
            <a:pPr marL="0" indent="0">
              <a:buNone/>
            </a:pPr>
            <a:r>
              <a:rPr lang="nn-NO" sz="1200" dirty="0"/>
              <a:t>Reiselivet er ei viktig satsing for å styrke besøksnæringane (overnatting, servering, handel, tenester, osv.) og deira moglegheiter til å drive heile året. Det er viktig at næringa saman med kommune klarer å samle seg om ein fellesplan for korleis ein skal utvikle reiselivet lokalt, viktige prioriteringar og sikre god samhandling med destinasjonsselskapet. Dette er viktig for å utvikle ny aktivitet og arrangement som vil styrke aktørane og samtidig viktig som trivselsfaktor for innbyggarane i kommunen.</a:t>
            </a:r>
          </a:p>
          <a:p>
            <a:pPr marL="0" indent="0">
              <a:buNone/>
            </a:pPr>
            <a:endParaRPr lang="nn-NO" sz="1200" dirty="0"/>
          </a:p>
        </p:txBody>
      </p:sp>
      <p:sp>
        <p:nvSpPr>
          <p:cNvPr id="4" name="Rektangel 3"/>
          <p:cNvSpPr/>
          <p:nvPr/>
        </p:nvSpPr>
        <p:spPr>
          <a:xfrm>
            <a:off x="6552149" y="1500877"/>
            <a:ext cx="5007128" cy="1135117"/>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Mål:</a:t>
            </a:r>
          </a:p>
          <a:p>
            <a:r>
              <a:rPr lang="nn-NO" sz="1200" dirty="0"/>
              <a:t>Utvikle Høyanger som ein attraktiv kommune å besøke, drive næring og bu i</a:t>
            </a:r>
          </a:p>
          <a:p>
            <a:endParaRPr lang="nn-NO" sz="1400" dirty="0"/>
          </a:p>
        </p:txBody>
      </p:sp>
      <p:sp>
        <p:nvSpPr>
          <p:cNvPr id="6" name="Rektangel 5"/>
          <p:cNvSpPr/>
          <p:nvPr/>
        </p:nvSpPr>
        <p:spPr>
          <a:xfrm>
            <a:off x="6552149" y="2743200"/>
            <a:ext cx="5007128" cy="3775276"/>
          </a:xfrm>
          <a:prstGeom prst="rect">
            <a:avLst/>
          </a:prstGeom>
          <a:solidFill>
            <a:schemeClr val="accent6">
              <a:lumMod val="5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nn-NO" sz="1400" dirty="0"/>
              <a:t>Strategiar:</a:t>
            </a:r>
          </a:p>
          <a:p>
            <a:pPr marL="176530" indent="-176530">
              <a:buFont typeface="Arial" panose="020B0604020202020204" pitchFamily="34" charset="0"/>
              <a:buChar char="•"/>
            </a:pPr>
            <a:r>
              <a:rPr lang="nn-NO" sz="1200" dirty="0"/>
              <a:t>Bidra til å styrke profileringa og kjennskapen til Høyanger kommune som bu- og arbeidsstad</a:t>
            </a:r>
          </a:p>
          <a:p>
            <a:r>
              <a:rPr lang="nn-NO" sz="1200" dirty="0"/>
              <a:t> </a:t>
            </a:r>
          </a:p>
          <a:p>
            <a:r>
              <a:rPr lang="nn-NO" sz="1200" dirty="0"/>
              <a:t>Sentrumsutvikling:</a:t>
            </a:r>
          </a:p>
          <a:p>
            <a:pPr marL="171450" indent="-171450">
              <a:buFont typeface="Arial" panose="020B0604020202020204" pitchFamily="34" charset="0"/>
              <a:buChar char="•"/>
            </a:pPr>
            <a:r>
              <a:rPr lang="nn-NO" sz="1200" dirty="0"/>
              <a:t>Bidra til å utvikle Høyanger tettstad som ein motor for heile kommunen.</a:t>
            </a:r>
          </a:p>
          <a:p>
            <a:pPr marL="171450" indent="-171450">
              <a:buFont typeface="Arial" panose="020B0604020202020204" pitchFamily="34" charset="0"/>
              <a:buChar char="•"/>
            </a:pPr>
            <a:r>
              <a:rPr lang="nn-NO" sz="1200" dirty="0"/>
              <a:t>Bidra til å styrke samhandling blant aktørane i tettstaden for å utvikle nærhandel, tenester, kultur og fritidstilbod</a:t>
            </a:r>
          </a:p>
          <a:p>
            <a:endParaRPr lang="nn-NO" sz="1200" dirty="0"/>
          </a:p>
          <a:p>
            <a:r>
              <a:rPr lang="nn-NO" sz="1200" dirty="0"/>
              <a:t>Reiseliv</a:t>
            </a:r>
          </a:p>
          <a:p>
            <a:pPr marL="171450" indent="-171450">
              <a:buFont typeface="Arial" panose="020B0604020202020204" pitchFamily="34" charset="0"/>
              <a:buChar char="•"/>
            </a:pPr>
            <a:r>
              <a:rPr lang="nn-NO" sz="1200" dirty="0"/>
              <a:t>Bidra til å fullføre og implementere handlingsplan for reiselivet lokalt</a:t>
            </a:r>
          </a:p>
          <a:p>
            <a:pPr marL="171450" indent="-171450">
              <a:buFont typeface="Arial" panose="020B0604020202020204" pitchFamily="34" charset="0"/>
              <a:buChar char="•"/>
            </a:pPr>
            <a:r>
              <a:rPr lang="nn-NO" sz="1200" dirty="0"/>
              <a:t>Styrke vertskapsrolle og infrastrukturtiltak som støttar opp rundt reiselivssatsinga</a:t>
            </a:r>
          </a:p>
          <a:p>
            <a:pPr marL="171450" indent="-171450">
              <a:buFont typeface="Arial" panose="020B0604020202020204" pitchFamily="34" charset="0"/>
              <a:buChar char="•"/>
            </a:pPr>
            <a:r>
              <a:rPr lang="nn-NO" sz="1200" dirty="0"/>
              <a:t>Bidra til god samhandling mellom dei lokale aktørane og destinasjonsselskapet</a:t>
            </a:r>
          </a:p>
          <a:p>
            <a:pPr marL="171450" indent="-171450">
              <a:buFont typeface="Arial" panose="020B0604020202020204" pitchFamily="34" charset="0"/>
              <a:buChar char="•"/>
            </a:pPr>
            <a:r>
              <a:rPr lang="nn-NO" sz="1200" dirty="0"/>
              <a:t>Bidra til å utvikle aktivitet, arrangement og opplevingar som styrkar besøk og bustadattraktiviteten</a:t>
            </a:r>
          </a:p>
          <a:p>
            <a:endParaRPr lang="nn-NO" sz="1400" dirty="0"/>
          </a:p>
        </p:txBody>
      </p:sp>
      <p:sp>
        <p:nvSpPr>
          <p:cNvPr id="7" name="TekstSylinder 6"/>
          <p:cNvSpPr txBox="1"/>
          <p:nvPr/>
        </p:nvSpPr>
        <p:spPr>
          <a:xfrm>
            <a:off x="8699104" y="430100"/>
            <a:ext cx="2860173" cy="769441"/>
          </a:xfrm>
          <a:prstGeom prst="rect">
            <a:avLst/>
          </a:prstGeom>
          <a:noFill/>
        </p:spPr>
        <p:txBody>
          <a:bodyPr wrap="square" rtlCol="0">
            <a:spAutoFit/>
          </a:bodyPr>
          <a:lstStyle/>
          <a:p>
            <a:r>
              <a:rPr lang="nn-NO" sz="1100" i="1" dirty="0">
                <a:solidFill>
                  <a:schemeClr val="accent6">
                    <a:lumMod val="50000"/>
                  </a:schemeClr>
                </a:solidFill>
              </a:rPr>
              <a:t>«Vi skal ta vare på dei som bur her, dei som besøker oss, dei som driv her gjennom vår kultur og ta vare på naturen og miljøet rundt oss»</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2517</Words>
  <Application>Microsoft Macintosh PowerPoint</Application>
  <PresentationFormat>Widescreen</PresentationFormat>
  <Paragraphs>211</Paragraphs>
  <Slides>10</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Calibri</vt:lpstr>
      <vt:lpstr>Calibri Light</vt:lpstr>
      <vt:lpstr>Office-tema</vt:lpstr>
      <vt:lpstr>Strategi og handlingsplan 2022-2025</vt:lpstr>
      <vt:lpstr>Innhald</vt:lpstr>
      <vt:lpstr>1. Om strategi og handlingsplanen</vt:lpstr>
      <vt:lpstr>1. Om strategi og handlingsplan</vt:lpstr>
      <vt:lpstr>2. Organisering av planarbeidet</vt:lpstr>
      <vt:lpstr>4. Mål og prioriterte satsingsområde</vt:lpstr>
      <vt:lpstr>5. Satsingsområde og strategi</vt:lpstr>
      <vt:lpstr>5. Satsingsområde og strategiar</vt:lpstr>
      <vt:lpstr>5. Satsingsområde og strategiar</vt:lpstr>
      <vt:lpstr>5. Satsingsområde og strategiar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Strategisk næringsplan 2022-2025</dc:title>
  <dc:creator>Harald Husabø</dc:creator>
  <cp:lastModifiedBy>Stig Øvreås</cp:lastModifiedBy>
  <cp:revision>107</cp:revision>
  <cp:lastPrinted>2022-09-28T10:27:00Z</cp:lastPrinted>
  <dcterms:created xsi:type="dcterms:W3CDTF">2022-05-22T17:46:00Z</dcterms:created>
  <dcterms:modified xsi:type="dcterms:W3CDTF">2023-08-10T17:50:13Z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4003791FD410489CA966C561B08B7FF7</vt:lpwstr>
  </property>
  <property fmtid="{D5CDD505-2E9C-101B-9397-08002B2CF9AE}" pid="3" name="KSOProductBuildVer">
    <vt:lpwstr>1033-11.2.0.11219</vt:lpwstr>
  </property>
</Properties>
</file>